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86" r:id="rId2"/>
    <p:sldId id="302" r:id="rId3"/>
    <p:sldId id="303" r:id="rId4"/>
    <p:sldId id="304" r:id="rId5"/>
    <p:sldId id="305" r:id="rId6"/>
    <p:sldId id="307" r:id="rId7"/>
    <p:sldId id="308" r:id="rId8"/>
    <p:sldId id="309" r:id="rId9"/>
    <p:sldId id="310" r:id="rId10"/>
    <p:sldId id="312" r:id="rId11"/>
    <p:sldId id="313" r:id="rId12"/>
    <p:sldId id="298" r:id="rId13"/>
    <p:sldId id="299" r:id="rId14"/>
    <p:sldId id="300" r:id="rId15"/>
    <p:sldId id="301" r:id="rId16"/>
    <p:sldId id="314" r:id="rId17"/>
    <p:sldId id="256" r:id="rId18"/>
    <p:sldId id="259" r:id="rId19"/>
    <p:sldId id="261" r:id="rId20"/>
    <p:sldId id="262" r:id="rId21"/>
    <p:sldId id="263" r:id="rId22"/>
    <p:sldId id="264" r:id="rId23"/>
    <p:sldId id="272" r:id="rId24"/>
    <p:sldId id="265" r:id="rId25"/>
    <p:sldId id="268" r:id="rId26"/>
    <p:sldId id="269" r:id="rId27"/>
    <p:sldId id="270" r:id="rId28"/>
    <p:sldId id="315" r:id="rId29"/>
    <p:sldId id="274" r:id="rId30"/>
    <p:sldId id="278" r:id="rId31"/>
    <p:sldId id="279" r:id="rId32"/>
    <p:sldId id="293" r:id="rId33"/>
    <p:sldId id="290"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F50A7C-0840-4F92-8B71-0F4962587FCE}" type="datetimeFigureOut">
              <a:rPr lang="en-US" smtClean="0"/>
              <a:t>11/6/2014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7EA363-AE6C-466A-B893-548BE9223B18}" type="slidenum">
              <a:rPr lang="en-US" smtClean="0"/>
              <a:t>‹#›</a:t>
            </a:fld>
            <a:endParaRPr lang="en-US"/>
          </a:p>
        </p:txBody>
      </p:sp>
    </p:spTree>
    <p:extLst>
      <p:ext uri="{BB962C8B-B14F-4D97-AF65-F5344CB8AC3E}">
        <p14:creationId xmlns:p14="http://schemas.microsoft.com/office/powerpoint/2010/main" val="1135271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F54D41-2F9F-4A8D-AEBC-A903A601D448}" type="slidenum">
              <a:rPr lang="en-US"/>
              <a:pPr/>
              <a:t>29</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03351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47B402A-5E6F-436E-AC96-7EC01548150C}" type="datetimeFigureOut">
              <a:rPr lang="en-US" smtClean="0"/>
              <a:pPr/>
              <a:t>11/6/2014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D938CA2-1FC6-44AA-987B-92DB8FB1A303}"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7B402A-5E6F-436E-AC96-7EC01548150C}" type="datetimeFigureOut">
              <a:rPr lang="en-US" smtClean="0"/>
              <a:pPr/>
              <a:t>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938CA2-1FC6-44AA-987B-92DB8FB1A30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D938CA2-1FC6-44AA-987B-92DB8FB1A303}"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7B402A-5E6F-436E-AC96-7EC01548150C}" type="datetimeFigureOut">
              <a:rPr lang="en-US" smtClean="0"/>
              <a:pPr/>
              <a:t>11/6/2014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47B402A-5E6F-436E-AC96-7EC01548150C}" type="datetimeFigureOut">
              <a:rPr lang="en-US" smtClean="0"/>
              <a:pPr/>
              <a:t>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4D938CA2-1FC6-44AA-987B-92DB8FB1A303}"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47B402A-5E6F-436E-AC96-7EC01548150C}" type="datetimeFigureOut">
              <a:rPr lang="en-US" smtClean="0"/>
              <a:pPr/>
              <a:t>11/6/2014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D938CA2-1FC6-44AA-987B-92DB8FB1A303}"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47B402A-5E6F-436E-AC96-7EC01548150C}" type="datetimeFigureOut">
              <a:rPr lang="en-US" smtClean="0"/>
              <a:pPr/>
              <a:t>11/6/2014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938CA2-1FC6-44AA-987B-92DB8FB1A303}"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47B402A-5E6F-436E-AC96-7EC01548150C}" type="datetimeFigureOut">
              <a:rPr lang="en-US" smtClean="0"/>
              <a:pPr/>
              <a:t>11/6/2014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D938CA2-1FC6-44AA-987B-92DB8FB1A303}"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47B402A-5E6F-436E-AC96-7EC01548150C}" type="datetimeFigureOut">
              <a:rPr lang="en-US" smtClean="0"/>
              <a:pPr/>
              <a:t>11/6/2014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4D938CA2-1FC6-44AA-987B-92DB8FB1A3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47B402A-5E6F-436E-AC96-7EC01548150C}" type="datetimeFigureOut">
              <a:rPr lang="en-US" smtClean="0"/>
              <a:pPr/>
              <a:t>11/6/2014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D938CA2-1FC6-44AA-987B-92DB8FB1A3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D938CA2-1FC6-44AA-987B-92DB8FB1A303}"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47B402A-5E6F-436E-AC96-7EC01548150C}" type="datetimeFigureOut">
              <a:rPr lang="en-US" smtClean="0"/>
              <a:pPr/>
              <a:t>11/6/2014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D938CA2-1FC6-44AA-987B-92DB8FB1A303}"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47B402A-5E6F-436E-AC96-7EC01548150C}" type="datetimeFigureOut">
              <a:rPr lang="en-US" smtClean="0"/>
              <a:pPr/>
              <a:t>11/6/2014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47B402A-5E6F-436E-AC96-7EC01548150C}" type="datetimeFigureOut">
              <a:rPr lang="en-US" smtClean="0"/>
              <a:pPr/>
              <a:t>11/6/2014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D938CA2-1FC6-44AA-987B-92DB8FB1A303}"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audio" Target="../media/audio2.wav"/></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38.wmf"/><Relationship Id="rId13" Type="http://schemas.openxmlformats.org/officeDocument/2006/relationships/image" Target="../media/image43.wmf"/><Relationship Id="rId18" Type="http://schemas.openxmlformats.org/officeDocument/2006/relationships/image" Target="../media/image48.wmf"/><Relationship Id="rId3" Type="http://schemas.openxmlformats.org/officeDocument/2006/relationships/image" Target="../media/image33.wmf"/><Relationship Id="rId7" Type="http://schemas.openxmlformats.org/officeDocument/2006/relationships/image" Target="../media/image37.wmf"/><Relationship Id="rId12" Type="http://schemas.openxmlformats.org/officeDocument/2006/relationships/image" Target="../media/image42.wmf"/><Relationship Id="rId17" Type="http://schemas.openxmlformats.org/officeDocument/2006/relationships/image" Target="../media/image47.wmf"/><Relationship Id="rId2" Type="http://schemas.openxmlformats.org/officeDocument/2006/relationships/image" Target="../media/image32.wmf"/><Relationship Id="rId16" Type="http://schemas.openxmlformats.org/officeDocument/2006/relationships/image" Target="../media/image46.wmf"/><Relationship Id="rId20" Type="http://schemas.openxmlformats.org/officeDocument/2006/relationships/image" Target="../media/image50.jpeg"/><Relationship Id="rId1" Type="http://schemas.openxmlformats.org/officeDocument/2006/relationships/slideLayout" Target="../slideLayouts/slideLayout2.xml"/><Relationship Id="rId6" Type="http://schemas.openxmlformats.org/officeDocument/2006/relationships/image" Target="../media/image36.wmf"/><Relationship Id="rId11" Type="http://schemas.openxmlformats.org/officeDocument/2006/relationships/image" Target="../media/image41.wmf"/><Relationship Id="rId5" Type="http://schemas.openxmlformats.org/officeDocument/2006/relationships/image" Target="../media/image35.png"/><Relationship Id="rId15" Type="http://schemas.openxmlformats.org/officeDocument/2006/relationships/image" Target="../media/image45.wmf"/><Relationship Id="rId10" Type="http://schemas.openxmlformats.org/officeDocument/2006/relationships/image" Target="../media/image40.wmf"/><Relationship Id="rId19" Type="http://schemas.openxmlformats.org/officeDocument/2006/relationships/image" Target="../media/image49.png"/><Relationship Id="rId4" Type="http://schemas.openxmlformats.org/officeDocument/2006/relationships/image" Target="../media/image34.wmf"/><Relationship Id="rId9" Type="http://schemas.openxmlformats.org/officeDocument/2006/relationships/image" Target="../media/image39.wmf"/><Relationship Id="rId14" Type="http://schemas.openxmlformats.org/officeDocument/2006/relationships/image" Target="../media/image44.wmf"/></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914400" y="3048000"/>
            <a:ext cx="7391400" cy="3276600"/>
          </a:xfrm>
        </p:spPr>
        <p:txBody>
          <a:bodyPr>
            <a:normAutofit/>
          </a:bodyPr>
          <a:lstStyle/>
          <a:p>
            <a:r>
              <a:rPr lang="en-US" sz="2400" dirty="0" smtClean="0"/>
              <a:t>Unit 3 – A nation Transformed</a:t>
            </a:r>
          </a:p>
          <a:p>
            <a:endParaRPr lang="en-US" sz="1800" dirty="0"/>
          </a:p>
        </p:txBody>
      </p:sp>
      <p:sp>
        <p:nvSpPr>
          <p:cNvPr id="3" name="Title 2"/>
          <p:cNvSpPr>
            <a:spLocks noGrp="1"/>
          </p:cNvSpPr>
          <p:nvPr>
            <p:ph type="ctrTitle"/>
          </p:nvPr>
        </p:nvSpPr>
        <p:spPr/>
        <p:txBody>
          <a:bodyPr>
            <a:noAutofit/>
          </a:bodyPr>
          <a:lstStyle/>
          <a:p>
            <a:r>
              <a:rPr lang="en-US" sz="5400" b="1" dirty="0" smtClean="0"/>
              <a:t>An Immigrant’s Journey to America</a:t>
            </a:r>
            <a:endParaRPr lang="en-US" sz="5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Political Machines</a:t>
            </a:r>
            <a:endParaRPr lang="en-US" b="1" dirty="0"/>
          </a:p>
        </p:txBody>
      </p:sp>
      <p:sp>
        <p:nvSpPr>
          <p:cNvPr id="3" name="Content Placeholder 2"/>
          <p:cNvSpPr>
            <a:spLocks noGrp="1"/>
          </p:cNvSpPr>
          <p:nvPr>
            <p:ph sz="quarter" idx="1"/>
          </p:nvPr>
        </p:nvSpPr>
        <p:spPr>
          <a:xfrm>
            <a:off x="155576" y="1371600"/>
            <a:ext cx="4264026" cy="5178552"/>
          </a:xfrm>
        </p:spPr>
        <p:txBody>
          <a:bodyPr>
            <a:normAutofit fontScale="92500"/>
          </a:bodyPr>
          <a:lstStyle/>
          <a:p>
            <a:r>
              <a:rPr lang="en-US" dirty="0" smtClean="0"/>
              <a:t>“Greeted” immigrants at Ellis Island</a:t>
            </a:r>
          </a:p>
          <a:p>
            <a:r>
              <a:rPr lang="en-US" dirty="0" smtClean="0"/>
              <a:t>Offered favors </a:t>
            </a:r>
            <a:endParaRPr lang="en-US" dirty="0"/>
          </a:p>
          <a:p>
            <a:pPr lvl="1"/>
            <a:r>
              <a:rPr lang="en-US" dirty="0" smtClean="0"/>
              <a:t>Housing</a:t>
            </a:r>
          </a:p>
          <a:p>
            <a:pPr lvl="1"/>
            <a:r>
              <a:rPr lang="en-US" dirty="0" smtClean="0"/>
              <a:t>Food</a:t>
            </a:r>
          </a:p>
          <a:p>
            <a:pPr lvl="1"/>
            <a:r>
              <a:rPr lang="en-US" dirty="0" smtClean="0"/>
              <a:t>Jobs</a:t>
            </a:r>
          </a:p>
          <a:p>
            <a:r>
              <a:rPr lang="en-US" dirty="0" smtClean="0"/>
              <a:t>In return, expected political support (and votes)</a:t>
            </a:r>
          </a:p>
          <a:p>
            <a:pPr lvl="1"/>
            <a:r>
              <a:rPr lang="en-US" dirty="0" smtClean="0"/>
              <a:t>Worked with owners of factories, contractors, sweat shops</a:t>
            </a:r>
          </a:p>
          <a:p>
            <a:pPr lvl="1"/>
            <a:r>
              <a:rPr lang="en-US" dirty="0" smtClean="0"/>
              <a:t>Corrupted the political system</a:t>
            </a:r>
            <a:endParaRPr lang="en-US" dirty="0"/>
          </a:p>
        </p:txBody>
      </p:sp>
      <p:pic>
        <p:nvPicPr>
          <p:cNvPr id="9218" name="Picture 2" descr="http://imgc.allpostersimages.com/images/P-473-488-90/29/2945/M2LRD00Z/posters/thomas-nast-who-stole-the-people-s-money-from-the-new-york-times-18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1807051"/>
            <a:ext cx="5105401" cy="38317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4342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William “Boss” Tweed</a:t>
            </a:r>
            <a:endParaRPr lang="en-US" b="1" dirty="0"/>
          </a:p>
        </p:txBody>
      </p:sp>
      <p:sp>
        <p:nvSpPr>
          <p:cNvPr id="3" name="Content Placeholder 2"/>
          <p:cNvSpPr>
            <a:spLocks noGrp="1"/>
          </p:cNvSpPr>
          <p:nvPr>
            <p:ph sz="quarter" idx="1"/>
          </p:nvPr>
        </p:nvSpPr>
        <p:spPr>
          <a:xfrm>
            <a:off x="152400" y="1527048"/>
            <a:ext cx="5257800" cy="4416552"/>
          </a:xfrm>
        </p:spPr>
        <p:txBody>
          <a:bodyPr>
            <a:normAutofit/>
          </a:bodyPr>
          <a:lstStyle/>
          <a:p>
            <a:r>
              <a:rPr lang="en-US" dirty="0" smtClean="0"/>
              <a:t>Tweed was convicted for stealing an amount estimated by an aldermen's committee in 1877 at between $25 million and $45 million from New York City taxpayers through political corruption, although later estimates ranged as high as $200 million. He died in the Ludlow Street Jail</a:t>
            </a:r>
            <a:endParaRPr lang="en-US" dirty="0"/>
          </a:p>
        </p:txBody>
      </p:sp>
      <p:pic>
        <p:nvPicPr>
          <p:cNvPr id="3074" name="Picture 2" descr="http://upload.wikimedia.org/wikipedia/commons/a/a8/William_Marcy_%22Boss%22_Tweed_%281870%29.jpg"/>
          <p:cNvPicPr>
            <a:picLocks noChangeAspect="1" noChangeArrowheads="1"/>
          </p:cNvPicPr>
          <p:nvPr/>
        </p:nvPicPr>
        <p:blipFill>
          <a:blip r:embed="rId2" cstate="print"/>
          <a:srcRect/>
          <a:stretch>
            <a:fillRect/>
          </a:stretch>
        </p:blipFill>
        <p:spPr bwMode="auto">
          <a:xfrm>
            <a:off x="5486400" y="1828800"/>
            <a:ext cx="3329881" cy="4191000"/>
          </a:xfrm>
          <a:prstGeom prst="rect">
            <a:avLst/>
          </a:prstGeom>
          <a:noFill/>
        </p:spPr>
      </p:pic>
    </p:spTree>
    <p:extLst>
      <p:ext uri="{BB962C8B-B14F-4D97-AF65-F5344CB8AC3E}">
        <p14:creationId xmlns:p14="http://schemas.microsoft.com/office/powerpoint/2010/main" val="589196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Treatment of Immigrants</a:t>
            </a:r>
            <a:endParaRPr lang="en-US" b="1" dirty="0"/>
          </a:p>
        </p:txBody>
      </p:sp>
      <p:sp>
        <p:nvSpPr>
          <p:cNvPr id="3" name="Content Placeholder 2"/>
          <p:cNvSpPr>
            <a:spLocks noGrp="1"/>
          </p:cNvSpPr>
          <p:nvPr>
            <p:ph sz="quarter" idx="1"/>
          </p:nvPr>
        </p:nvSpPr>
        <p:spPr/>
        <p:txBody>
          <a:bodyPr/>
          <a:lstStyle/>
          <a:p>
            <a:r>
              <a:rPr lang="en-US" dirty="0" smtClean="0"/>
              <a:t>How were immigrants treated when they first came to America?</a:t>
            </a:r>
          </a:p>
          <a:p>
            <a:pPr marL="0" indent="0">
              <a:buNone/>
            </a:pPr>
            <a:endParaRPr lang="en-US" dirty="0" smtClean="0"/>
          </a:p>
          <a:p>
            <a:r>
              <a:rPr lang="en-US" dirty="0" smtClean="0"/>
              <a:t>What was American policy towards immigrants?</a:t>
            </a:r>
          </a:p>
          <a:p>
            <a:pPr marL="0" indent="0">
              <a:buNone/>
            </a:pPr>
            <a:endParaRPr lang="en-US" dirty="0" smtClean="0"/>
          </a:p>
        </p:txBody>
      </p:sp>
    </p:spTree>
    <p:extLst>
      <p:ext uri="{BB962C8B-B14F-4D97-AF65-F5344CB8AC3E}">
        <p14:creationId xmlns:p14="http://schemas.microsoft.com/office/powerpoint/2010/main" val="20606891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Nativists</a:t>
            </a:r>
            <a:endParaRPr lang="en-US" b="1" dirty="0"/>
          </a:p>
        </p:txBody>
      </p:sp>
      <p:sp>
        <p:nvSpPr>
          <p:cNvPr id="3" name="Content Placeholder 2"/>
          <p:cNvSpPr>
            <a:spLocks noGrp="1"/>
          </p:cNvSpPr>
          <p:nvPr>
            <p:ph sz="quarter" idx="1"/>
          </p:nvPr>
        </p:nvSpPr>
        <p:spPr>
          <a:xfrm>
            <a:off x="152400" y="1371600"/>
            <a:ext cx="4343400" cy="5334000"/>
          </a:xfrm>
        </p:spPr>
        <p:txBody>
          <a:bodyPr>
            <a:normAutofit fontScale="92500" lnSpcReduction="20000"/>
          </a:bodyPr>
          <a:lstStyle/>
          <a:p>
            <a:r>
              <a:rPr lang="en-US" dirty="0"/>
              <a:t>What is a </a:t>
            </a:r>
            <a:r>
              <a:rPr lang="en-US" dirty="0" smtClean="0"/>
              <a:t>“Native”?</a:t>
            </a:r>
            <a:endParaRPr lang="en-US" dirty="0"/>
          </a:p>
          <a:p>
            <a:r>
              <a:rPr lang="en-US" dirty="0"/>
              <a:t>Who do you think a NATIVIST is?</a:t>
            </a:r>
          </a:p>
          <a:p>
            <a:endParaRPr lang="en-US" dirty="0" smtClean="0"/>
          </a:p>
          <a:p>
            <a:r>
              <a:rPr lang="en-US" dirty="0" smtClean="0"/>
              <a:t>Fought to preserve the US for native-born American citizens ONLY</a:t>
            </a:r>
          </a:p>
          <a:p>
            <a:pPr lvl="1"/>
            <a:r>
              <a:rPr lang="en-US" dirty="0" smtClean="0"/>
              <a:t>Argued that the new immigrants would not assimilate because of language, religion, and customs</a:t>
            </a:r>
          </a:p>
          <a:p>
            <a:pPr lvl="1"/>
            <a:r>
              <a:rPr lang="en-US" dirty="0" smtClean="0"/>
              <a:t>Immigrants took away jobs from Americans.</a:t>
            </a:r>
          </a:p>
          <a:p>
            <a:pPr lvl="1"/>
            <a:r>
              <a:rPr lang="en-US" dirty="0" smtClean="0"/>
              <a:t>Immigrants were associated with violence, crime and anarchy</a:t>
            </a:r>
          </a:p>
          <a:p>
            <a:endParaRPr lang="en-US" dirty="0"/>
          </a:p>
        </p:txBody>
      </p:sp>
      <p:pic>
        <p:nvPicPr>
          <p:cNvPr id="10244" name="Picture 4" descr="http://fairimmigration.files.wordpress.com/2008/06/nativist_to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1508760"/>
            <a:ext cx="4800600" cy="512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68395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Chinese Exclusion Act</a:t>
            </a:r>
            <a:endParaRPr lang="en-US" b="1" dirty="0"/>
          </a:p>
        </p:txBody>
      </p:sp>
      <p:sp>
        <p:nvSpPr>
          <p:cNvPr id="3" name="Content Placeholder 2"/>
          <p:cNvSpPr>
            <a:spLocks noGrp="1"/>
          </p:cNvSpPr>
          <p:nvPr>
            <p:ph sz="quarter" idx="1"/>
          </p:nvPr>
        </p:nvSpPr>
        <p:spPr>
          <a:xfrm>
            <a:off x="152400" y="1447800"/>
            <a:ext cx="4191000" cy="5257800"/>
          </a:xfrm>
        </p:spPr>
        <p:txBody>
          <a:bodyPr/>
          <a:lstStyle/>
          <a:p>
            <a:pPr lvl="1"/>
            <a:r>
              <a:rPr lang="en-US" dirty="0" smtClean="0"/>
              <a:t>West Coast = strong feelings against Chinese</a:t>
            </a:r>
          </a:p>
          <a:p>
            <a:pPr lvl="1"/>
            <a:r>
              <a:rPr lang="en-US" dirty="0" smtClean="0"/>
              <a:t>Drove Chinese from cities, sometimes killing them</a:t>
            </a:r>
          </a:p>
          <a:p>
            <a:r>
              <a:rPr lang="en-US" dirty="0" smtClean="0"/>
              <a:t>US law was passed to </a:t>
            </a:r>
            <a:r>
              <a:rPr lang="en-US" b="1" dirty="0" smtClean="0"/>
              <a:t>exclude</a:t>
            </a:r>
            <a:r>
              <a:rPr lang="en-US" dirty="0" smtClean="0"/>
              <a:t> Chinese laborers</a:t>
            </a:r>
          </a:p>
          <a:p>
            <a:r>
              <a:rPr lang="en-US" dirty="0" smtClean="0"/>
              <a:t>First law </a:t>
            </a:r>
            <a:r>
              <a:rPr lang="en-US" b="1" dirty="0" smtClean="0"/>
              <a:t>limiting immigration </a:t>
            </a:r>
            <a:r>
              <a:rPr lang="en-US" dirty="0" smtClean="0"/>
              <a:t>based on </a:t>
            </a:r>
            <a:r>
              <a:rPr lang="en-US" u="sng" dirty="0" smtClean="0"/>
              <a:t>nation </a:t>
            </a:r>
            <a:r>
              <a:rPr lang="en-US" u="sng" smtClean="0"/>
              <a:t>of origin</a:t>
            </a:r>
            <a:endParaRPr lang="en-US" u="sng" dirty="0" smtClean="0"/>
          </a:p>
          <a:p>
            <a:pPr lvl="1"/>
            <a:r>
              <a:rPr lang="en-US" dirty="0" smtClean="0"/>
              <a:t>Repealed in 1943</a:t>
            </a:r>
          </a:p>
        </p:txBody>
      </p:sp>
      <p:pic>
        <p:nvPicPr>
          <p:cNvPr id="11266" name="Picture 2" descr="http://upload.wikimedia.org/wikipedia/commons/f/f1/The_only_one_barred_out_cph.3b4868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1590674"/>
            <a:ext cx="4637024" cy="5038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26172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Gentleman’s Agreement with Japan</a:t>
            </a:r>
            <a:endParaRPr lang="en-US" b="1" dirty="0"/>
          </a:p>
        </p:txBody>
      </p:sp>
      <p:sp>
        <p:nvSpPr>
          <p:cNvPr id="3" name="Content Placeholder 2"/>
          <p:cNvSpPr>
            <a:spLocks noGrp="1"/>
          </p:cNvSpPr>
          <p:nvPr>
            <p:ph sz="quarter" idx="1"/>
          </p:nvPr>
        </p:nvSpPr>
        <p:spPr>
          <a:xfrm>
            <a:off x="152400" y="1524000"/>
            <a:ext cx="6260383" cy="4575048"/>
          </a:xfrm>
        </p:spPr>
        <p:txBody>
          <a:bodyPr/>
          <a:lstStyle/>
          <a:p>
            <a:r>
              <a:rPr lang="en-US" dirty="0">
                <a:latin typeface="Georgia" pitchFamily="18" charset="0"/>
              </a:rPr>
              <a:t>Japan agreed n</a:t>
            </a:r>
            <a:r>
              <a:rPr lang="en-US" b="1" dirty="0">
                <a:latin typeface="Georgia" pitchFamily="18" charset="0"/>
              </a:rPr>
              <a:t>ot to </a:t>
            </a:r>
            <a:r>
              <a:rPr lang="en-US" dirty="0">
                <a:latin typeface="Georgia" pitchFamily="18" charset="0"/>
              </a:rPr>
              <a:t>issue passports for Japanese citizens wishing to work in the </a:t>
            </a:r>
            <a:r>
              <a:rPr lang="en-US" dirty="0" smtClean="0">
                <a:latin typeface="Georgia" pitchFamily="18" charset="0"/>
              </a:rPr>
              <a:t>US</a:t>
            </a:r>
            <a:endParaRPr lang="en-US" dirty="0">
              <a:latin typeface="Georgia" pitchFamily="18" charset="0"/>
            </a:endParaRPr>
          </a:p>
          <a:p>
            <a:r>
              <a:rPr lang="en-US" dirty="0">
                <a:latin typeface="Georgia" pitchFamily="18" charset="0"/>
              </a:rPr>
              <a:t>In exchange, the </a:t>
            </a:r>
            <a:r>
              <a:rPr lang="en-US" dirty="0" smtClean="0">
                <a:latin typeface="Georgia" pitchFamily="18" charset="0"/>
              </a:rPr>
              <a:t>US agreed </a:t>
            </a:r>
            <a:r>
              <a:rPr lang="en-US" dirty="0">
                <a:latin typeface="Georgia" pitchFamily="18" charset="0"/>
              </a:rPr>
              <a:t>to accept </a:t>
            </a:r>
            <a:r>
              <a:rPr lang="en-US" dirty="0" smtClean="0">
                <a:latin typeface="Georgia" pitchFamily="18" charset="0"/>
              </a:rPr>
              <a:t>Japanese </a:t>
            </a:r>
            <a:r>
              <a:rPr lang="en-US" dirty="0">
                <a:latin typeface="Georgia" pitchFamily="18" charset="0"/>
              </a:rPr>
              <a:t>immigrants already residing in America.</a:t>
            </a:r>
          </a:p>
          <a:p>
            <a:r>
              <a:rPr lang="en-US" dirty="0" smtClean="0">
                <a:solidFill>
                  <a:schemeClr val="tx1"/>
                </a:solidFill>
                <a:latin typeface="Georgia" pitchFamily="18" charset="0"/>
              </a:rPr>
              <a:t>US </a:t>
            </a:r>
            <a:r>
              <a:rPr lang="en-US" b="1" dirty="0" smtClean="0">
                <a:solidFill>
                  <a:schemeClr val="tx1"/>
                </a:solidFill>
                <a:latin typeface="Georgia" pitchFamily="18" charset="0"/>
              </a:rPr>
              <a:t>would</a:t>
            </a:r>
            <a:r>
              <a:rPr lang="en-US" dirty="0" smtClean="0">
                <a:solidFill>
                  <a:schemeClr val="tx1"/>
                </a:solidFill>
                <a:latin typeface="Georgia" pitchFamily="18" charset="0"/>
              </a:rPr>
              <a:t> allow </a:t>
            </a:r>
            <a:r>
              <a:rPr lang="en-US" dirty="0" smtClean="0">
                <a:latin typeface="Georgia" pitchFamily="18" charset="0"/>
              </a:rPr>
              <a:t>wives, children and parents </a:t>
            </a:r>
            <a:r>
              <a:rPr lang="en-US" dirty="0">
                <a:latin typeface="Georgia" pitchFamily="18" charset="0"/>
              </a:rPr>
              <a:t>of </a:t>
            </a:r>
            <a:r>
              <a:rPr lang="en-US" dirty="0" smtClean="0">
                <a:latin typeface="Georgia" pitchFamily="18" charset="0"/>
              </a:rPr>
              <a:t>the </a:t>
            </a:r>
            <a:r>
              <a:rPr lang="en-US" dirty="0">
                <a:latin typeface="Georgia" pitchFamily="18" charset="0"/>
              </a:rPr>
              <a:t>immigrants already in U.S.</a:t>
            </a:r>
          </a:p>
        </p:txBody>
      </p:sp>
      <p:pic>
        <p:nvPicPr>
          <p:cNvPr id="12290" name="Picture 2" descr="http://immigrationinamerica.org/uploads/posts/2011-12/1323720600_theodore-roosevel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2783" y="2286000"/>
            <a:ext cx="2397842" cy="320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06149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b="1" dirty="0" smtClean="0"/>
              <a:t>Reforms</a:t>
            </a:r>
          </a:p>
        </p:txBody>
      </p:sp>
      <p:sp>
        <p:nvSpPr>
          <p:cNvPr id="3" name="Content Placeholder 2"/>
          <p:cNvSpPr>
            <a:spLocks noGrp="1"/>
          </p:cNvSpPr>
          <p:nvPr>
            <p:ph idx="1"/>
          </p:nvPr>
        </p:nvSpPr>
        <p:spPr>
          <a:xfrm>
            <a:off x="152400" y="1447800"/>
            <a:ext cx="5410200" cy="4953000"/>
          </a:xfrm>
        </p:spPr>
        <p:txBody>
          <a:bodyPr rtlCol="0">
            <a:normAutofit/>
          </a:bodyPr>
          <a:lstStyle/>
          <a:p>
            <a:pPr fontAlgn="auto">
              <a:spcAft>
                <a:spcPts val="0"/>
              </a:spcAft>
              <a:buFont typeface="Arial" pitchFamily="34" charset="0"/>
              <a:buChar char="•"/>
              <a:defRPr/>
            </a:pPr>
            <a:r>
              <a:rPr lang="en-US" dirty="0" smtClean="0"/>
              <a:t>How did individuals work to change these conditions?</a:t>
            </a:r>
          </a:p>
          <a:p>
            <a:pPr marL="457200" lvl="1" indent="0" fontAlgn="auto">
              <a:spcAft>
                <a:spcPts val="0"/>
              </a:spcAft>
              <a:buFont typeface="Arial" pitchFamily="34" charset="0"/>
              <a:buNone/>
              <a:defRPr/>
            </a:pPr>
            <a:endParaRPr lang="en-US" dirty="0" smtClean="0"/>
          </a:p>
          <a:p>
            <a:pPr fontAlgn="auto">
              <a:spcAft>
                <a:spcPts val="0"/>
              </a:spcAft>
              <a:buFont typeface="Arial" pitchFamily="34" charset="0"/>
              <a:buChar char="•"/>
              <a:defRPr/>
            </a:pPr>
            <a:r>
              <a:rPr lang="en-US" dirty="0" smtClean="0"/>
              <a:t>Jacob Riis:</a:t>
            </a:r>
          </a:p>
          <a:p>
            <a:pPr lvl="1" fontAlgn="auto">
              <a:spcAft>
                <a:spcPts val="0"/>
              </a:spcAft>
              <a:buFont typeface="Arial" pitchFamily="34" charset="0"/>
              <a:buChar char="–"/>
              <a:defRPr/>
            </a:pPr>
            <a:r>
              <a:rPr lang="en-US" dirty="0" smtClean="0"/>
              <a:t>Exposed poor living conditions in urban areas</a:t>
            </a:r>
          </a:p>
          <a:p>
            <a:pPr lvl="1" fontAlgn="auto">
              <a:spcAft>
                <a:spcPts val="0"/>
              </a:spcAft>
              <a:buFont typeface="Arial" pitchFamily="34" charset="0"/>
              <a:buChar char="–"/>
              <a:defRPr/>
            </a:pPr>
            <a:r>
              <a:rPr lang="en-US" dirty="0" smtClean="0"/>
              <a:t>Photograph essay </a:t>
            </a:r>
            <a:r>
              <a:rPr lang="en-US" i="1" dirty="0" smtClean="0"/>
              <a:t>How the Other Half Lives</a:t>
            </a:r>
            <a:endParaRPr lang="en-US" dirty="0" smtClean="0"/>
          </a:p>
        </p:txBody>
      </p:sp>
      <p:pic>
        <p:nvPicPr>
          <p:cNvPr id="5" name="Picture 4" descr="Jacob Riis.jpg"/>
          <p:cNvPicPr>
            <a:picLocks noChangeAspect="1"/>
          </p:cNvPicPr>
          <p:nvPr/>
        </p:nvPicPr>
        <p:blipFill>
          <a:blip r:embed="rId2" cstate="print"/>
          <a:stretch>
            <a:fillRect/>
          </a:stretch>
        </p:blipFill>
        <p:spPr>
          <a:xfrm>
            <a:off x="5137758" y="1752600"/>
            <a:ext cx="3853842" cy="4495800"/>
          </a:xfrm>
          <a:prstGeom prst="rect">
            <a:avLst/>
          </a:prstGeom>
        </p:spPr>
      </p:pic>
    </p:spTree>
    <p:extLst>
      <p:ext uri="{BB962C8B-B14F-4D97-AF65-F5344CB8AC3E}">
        <p14:creationId xmlns:p14="http://schemas.microsoft.com/office/powerpoint/2010/main" val="29239646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How the Other Half Lives.jpg"/>
          <p:cNvPicPr>
            <a:picLocks noGrp="1" noChangeAspect="1"/>
          </p:cNvPicPr>
          <p:nvPr>
            <p:ph sz="quarter" idx="1"/>
          </p:nvPr>
        </p:nvPicPr>
        <p:blipFill>
          <a:blip r:embed="rId2" cstate="print"/>
          <a:stretch>
            <a:fillRect/>
          </a:stretch>
        </p:blipFill>
        <p:spPr>
          <a:xfrm>
            <a:off x="0" y="0"/>
            <a:ext cx="9144000" cy="6905244"/>
          </a:xfrm>
        </p:spPr>
      </p:pic>
      <p:sp>
        <p:nvSpPr>
          <p:cNvPr id="2" name="Title 1"/>
          <p:cNvSpPr>
            <a:spLocks noGrp="1"/>
          </p:cNvSpPr>
          <p:nvPr>
            <p:ph type="title"/>
          </p:nvPr>
        </p:nvSpPr>
        <p:spPr/>
        <p:txBody>
          <a:bodyPr/>
          <a:lstStyle/>
          <a:p>
            <a:endParaRPr lang="en-US"/>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800" dirty="0" smtClean="0">
                <a:solidFill>
                  <a:schemeClr val="tx1">
                    <a:lumMod val="95000"/>
                    <a:lumOff val="5000"/>
                  </a:schemeClr>
                </a:solidFill>
                <a:latin typeface="Calibri" pitchFamily="34" charset="0"/>
              </a:rPr>
              <a:t>The immigrant family above is pictured with all of the family’s possessions.</a:t>
            </a:r>
            <a:endParaRPr lang="en-US" sz="1800" dirty="0">
              <a:solidFill>
                <a:schemeClr val="tx1">
                  <a:lumMod val="95000"/>
                  <a:lumOff val="5000"/>
                </a:schemeClr>
              </a:solidFill>
              <a:latin typeface="Calibri" pitchFamily="34" charset="0"/>
            </a:endParaRPr>
          </a:p>
        </p:txBody>
      </p:sp>
      <p:pic>
        <p:nvPicPr>
          <p:cNvPr id="7" name="Picture Placeholder 6" descr="Riiis Immigrant Family.jpg"/>
          <p:cNvPicPr>
            <a:picLocks noGrp="1" noChangeAspect="1"/>
          </p:cNvPicPr>
          <p:nvPr>
            <p:ph type="pic" idx="1"/>
          </p:nvPr>
        </p:nvPicPr>
        <p:blipFill>
          <a:blip r:embed="rId2" cstate="print"/>
          <a:srcRect t="2421" b="2421"/>
          <a:stretch>
            <a:fillRect/>
          </a:stretch>
        </p:blipFill>
        <p:spPr/>
      </p:pic>
      <p:sp>
        <p:nvSpPr>
          <p:cNvPr id="6" name="Text Placeholder 5"/>
          <p:cNvSpPr>
            <a:spLocks noGrp="1"/>
          </p:cNvSpPr>
          <p:nvPr>
            <p:ph type="body" sz="half" idx="2"/>
          </p:nvPr>
        </p:nvSpPr>
        <p:spPr/>
        <p:txBody>
          <a:bodyPr>
            <a:normAutofit/>
          </a:bodyPr>
          <a:lstStyle/>
          <a:p>
            <a:r>
              <a:rPr lang="en-US" sz="2800" i="1" u="sng" dirty="0" smtClean="0"/>
              <a:t>How the Other Half Lives</a:t>
            </a:r>
            <a:r>
              <a:rPr lang="en-US" sz="2800" dirty="0" smtClean="0"/>
              <a:t>,  </a:t>
            </a:r>
          </a:p>
          <a:p>
            <a:r>
              <a:rPr lang="en-US" sz="2800" dirty="0" smtClean="0"/>
              <a:t>By Jacob Riis</a:t>
            </a:r>
            <a:endParaRPr lang="en-US"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solidFill>
                  <a:schemeClr val="tx1">
                    <a:lumMod val="95000"/>
                    <a:lumOff val="5000"/>
                  </a:schemeClr>
                </a:solidFill>
                <a:latin typeface="Calibri" pitchFamily="34" charset="0"/>
              </a:rPr>
              <a:t>A blind beggar sells cigars on the street, hoping to make enough money to pay for a meal and a bed.</a:t>
            </a:r>
            <a:endParaRPr lang="en-US" sz="1800" dirty="0">
              <a:solidFill>
                <a:schemeClr val="tx1">
                  <a:lumMod val="95000"/>
                  <a:lumOff val="5000"/>
                </a:schemeClr>
              </a:solidFill>
              <a:latin typeface="Calibri" pitchFamily="34" charset="0"/>
            </a:endParaRPr>
          </a:p>
        </p:txBody>
      </p:sp>
      <p:pic>
        <p:nvPicPr>
          <p:cNvPr id="5" name="Picture Placeholder 4" descr="Riis Blink Beggar.jpg"/>
          <p:cNvPicPr>
            <a:picLocks noGrp="1" noChangeAspect="1"/>
          </p:cNvPicPr>
          <p:nvPr>
            <p:ph type="pic" idx="1"/>
          </p:nvPr>
        </p:nvPicPr>
        <p:blipFill>
          <a:blip r:embed="rId2" cstate="print"/>
          <a:srcRect t="4848" b="4848"/>
          <a:stretch>
            <a:fillRect/>
          </a:stretch>
        </p:blipFill>
        <p:spPr/>
      </p:pic>
      <p:sp>
        <p:nvSpPr>
          <p:cNvPr id="4" name="Text Placeholder 3"/>
          <p:cNvSpPr>
            <a:spLocks noGrp="1"/>
          </p:cNvSpPr>
          <p:nvPr>
            <p:ph type="body" sz="half" idx="2"/>
          </p:nvPr>
        </p:nvSpPr>
        <p:spPr/>
        <p:txBody>
          <a:bodyPr/>
          <a:lstStyle/>
          <a:p>
            <a:r>
              <a:rPr lang="en-US" sz="2800" i="1" u="sng" dirty="0" smtClean="0"/>
              <a:t>How the Other Half Lives</a:t>
            </a:r>
            <a:r>
              <a:rPr lang="en-US" sz="2800" dirty="0" smtClean="0"/>
              <a:t>,  </a:t>
            </a:r>
          </a:p>
          <a:p>
            <a:r>
              <a:rPr lang="en-US" sz="2800" dirty="0" smtClean="0"/>
              <a:t>By Jacob Riis</a:t>
            </a:r>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Reasons for Immigration</a:t>
            </a:r>
            <a:endParaRPr lang="en-US" b="1" dirty="0"/>
          </a:p>
        </p:txBody>
      </p:sp>
      <p:sp>
        <p:nvSpPr>
          <p:cNvPr id="3" name="Content Placeholder 2"/>
          <p:cNvSpPr>
            <a:spLocks noGrp="1"/>
          </p:cNvSpPr>
          <p:nvPr>
            <p:ph sz="quarter" idx="1"/>
          </p:nvPr>
        </p:nvSpPr>
        <p:spPr>
          <a:xfrm>
            <a:off x="152400" y="1527048"/>
            <a:ext cx="8839200" cy="4873752"/>
          </a:xfrm>
        </p:spPr>
        <p:txBody>
          <a:bodyPr/>
          <a:lstStyle/>
          <a:p>
            <a:r>
              <a:rPr lang="en-US" dirty="0" smtClean="0"/>
              <a:t>Why did people immigrate to America?</a:t>
            </a:r>
          </a:p>
          <a:p>
            <a:pPr marL="0" indent="0">
              <a:buNone/>
            </a:pPr>
            <a:endParaRPr lang="en-US" dirty="0" smtClean="0"/>
          </a:p>
          <a:p>
            <a:r>
              <a:rPr lang="en-US" dirty="0" smtClean="0"/>
              <a:t>1. Escape oppressive governments</a:t>
            </a:r>
          </a:p>
          <a:p>
            <a:r>
              <a:rPr lang="en-US" dirty="0" smtClean="0"/>
              <a:t>2. New Opportunities</a:t>
            </a:r>
          </a:p>
          <a:p>
            <a:pPr lvl="1"/>
            <a:r>
              <a:rPr lang="en-US" dirty="0" smtClean="0"/>
              <a:t>Jobs</a:t>
            </a:r>
          </a:p>
          <a:p>
            <a:r>
              <a:rPr lang="en-US" dirty="0" smtClean="0"/>
              <a:t>3. Religious Freedom</a:t>
            </a:r>
          </a:p>
          <a:p>
            <a:r>
              <a:rPr lang="en-US" dirty="0" smtClean="0"/>
              <a:t>4. Adventure</a:t>
            </a:r>
            <a:endParaRPr lang="en-US" dirty="0"/>
          </a:p>
        </p:txBody>
      </p:sp>
      <p:pic>
        <p:nvPicPr>
          <p:cNvPr id="3074" name="Picture 2" descr="http://blsciblogs.baruch.cuny.edu/his1005spring2011/files/2011/02/Ellis-Island-passengers-on-ship3a13598uw.jpg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1812" y="3124200"/>
            <a:ext cx="5272188"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89704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solidFill>
                  <a:schemeClr val="tx1">
                    <a:lumMod val="95000"/>
                    <a:lumOff val="5000"/>
                  </a:schemeClr>
                </a:solidFill>
                <a:latin typeface="Calibri" pitchFamily="34" charset="0"/>
              </a:rPr>
              <a:t>This photograph shows children moving trash one wheelbarrow at a time – exposing child labor.</a:t>
            </a:r>
            <a:endParaRPr lang="en-US" sz="1800" dirty="0">
              <a:solidFill>
                <a:schemeClr val="tx1">
                  <a:lumMod val="95000"/>
                  <a:lumOff val="5000"/>
                </a:schemeClr>
              </a:solidFill>
              <a:latin typeface="Calibri" pitchFamily="34" charset="0"/>
            </a:endParaRPr>
          </a:p>
        </p:txBody>
      </p:sp>
      <p:pic>
        <p:nvPicPr>
          <p:cNvPr id="5" name="Picture Placeholder 4" descr="Riis Child Labor.jpg"/>
          <p:cNvPicPr>
            <a:picLocks noGrp="1" noChangeAspect="1"/>
          </p:cNvPicPr>
          <p:nvPr>
            <p:ph type="pic" idx="1"/>
          </p:nvPr>
        </p:nvPicPr>
        <p:blipFill>
          <a:blip r:embed="rId2" cstate="print"/>
          <a:srcRect t="4545" b="4545"/>
          <a:stretch>
            <a:fillRect/>
          </a:stretch>
        </p:blipFill>
        <p:spPr/>
      </p:pic>
      <p:sp>
        <p:nvSpPr>
          <p:cNvPr id="4" name="Text Placeholder 3"/>
          <p:cNvSpPr>
            <a:spLocks noGrp="1"/>
          </p:cNvSpPr>
          <p:nvPr>
            <p:ph type="body" sz="half" idx="2"/>
          </p:nvPr>
        </p:nvSpPr>
        <p:spPr/>
        <p:txBody>
          <a:bodyPr>
            <a:normAutofit/>
          </a:bodyPr>
          <a:lstStyle/>
          <a:p>
            <a:r>
              <a:rPr lang="en-US" sz="2800" i="1" u="sng" dirty="0" smtClean="0"/>
              <a:t>How the Other Half Lives</a:t>
            </a:r>
            <a:r>
              <a:rPr lang="en-US" sz="2800" dirty="0" smtClean="0"/>
              <a:t>,  </a:t>
            </a:r>
          </a:p>
          <a:p>
            <a:r>
              <a:rPr lang="en-US" sz="2800" dirty="0" smtClean="0"/>
              <a:t>By Jacob Riis</a:t>
            </a:r>
            <a:endParaRPr lang="en-US"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solidFill>
                  <a:schemeClr val="tx1">
                    <a:lumMod val="95000"/>
                    <a:lumOff val="5000"/>
                  </a:schemeClr>
                </a:solidFill>
                <a:latin typeface="Calibri" pitchFamily="34" charset="0"/>
              </a:rPr>
              <a:t>These children are sleeping outdoors – huddled together for warmth.</a:t>
            </a:r>
            <a:endParaRPr lang="en-US" sz="1800" dirty="0">
              <a:solidFill>
                <a:schemeClr val="tx1">
                  <a:lumMod val="95000"/>
                  <a:lumOff val="5000"/>
                </a:schemeClr>
              </a:solidFill>
              <a:latin typeface="Calibri" pitchFamily="34" charset="0"/>
            </a:endParaRPr>
          </a:p>
        </p:txBody>
      </p:sp>
      <p:pic>
        <p:nvPicPr>
          <p:cNvPr id="5" name="Picture Placeholder 4" descr="Riis Children Sleeping.jpg"/>
          <p:cNvPicPr>
            <a:picLocks noGrp="1" noChangeAspect="1"/>
          </p:cNvPicPr>
          <p:nvPr>
            <p:ph type="pic" idx="1"/>
          </p:nvPr>
        </p:nvPicPr>
        <p:blipFill>
          <a:blip r:embed="rId2" cstate="print"/>
          <a:srcRect t="1730" b="1730"/>
          <a:stretch>
            <a:fillRect/>
          </a:stretch>
        </p:blipFill>
        <p:spPr/>
      </p:pic>
      <p:sp>
        <p:nvSpPr>
          <p:cNvPr id="4" name="Text Placeholder 3"/>
          <p:cNvSpPr>
            <a:spLocks noGrp="1"/>
          </p:cNvSpPr>
          <p:nvPr>
            <p:ph type="body" sz="half" idx="2"/>
          </p:nvPr>
        </p:nvSpPr>
        <p:spPr/>
        <p:txBody>
          <a:bodyPr>
            <a:normAutofit/>
          </a:bodyPr>
          <a:lstStyle/>
          <a:p>
            <a:r>
              <a:rPr lang="en-US" sz="2800" i="1" u="sng" dirty="0" smtClean="0"/>
              <a:t>How the Other Half Lives</a:t>
            </a:r>
            <a:r>
              <a:rPr lang="en-US" sz="2800" dirty="0" smtClean="0"/>
              <a:t>,  </a:t>
            </a:r>
          </a:p>
          <a:p>
            <a:r>
              <a:rPr lang="en-US" sz="2800" dirty="0" smtClean="0"/>
              <a:t>By Jacob Riis</a:t>
            </a:r>
            <a:endParaRPr lang="en-US"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solidFill>
                  <a:schemeClr val="tx1">
                    <a:lumMod val="95000"/>
                    <a:lumOff val="5000"/>
                  </a:schemeClr>
                </a:solidFill>
                <a:latin typeface="Calibri" pitchFamily="34" charset="0"/>
              </a:rPr>
              <a:t>Often, children would huddle together near grids on the street hoping to be warmed by the vents.</a:t>
            </a:r>
            <a:endParaRPr lang="en-US" sz="1800" dirty="0">
              <a:solidFill>
                <a:schemeClr val="tx1">
                  <a:lumMod val="95000"/>
                  <a:lumOff val="5000"/>
                </a:schemeClr>
              </a:solidFill>
              <a:latin typeface="Calibri" pitchFamily="34" charset="0"/>
            </a:endParaRPr>
          </a:p>
        </p:txBody>
      </p:sp>
      <p:pic>
        <p:nvPicPr>
          <p:cNvPr id="5" name="Picture Placeholder 4" descr="Riis Children.jpg"/>
          <p:cNvPicPr>
            <a:picLocks noGrp="1" noChangeAspect="1"/>
          </p:cNvPicPr>
          <p:nvPr>
            <p:ph type="pic" idx="1"/>
          </p:nvPr>
        </p:nvPicPr>
        <p:blipFill>
          <a:blip r:embed="rId2" cstate="print"/>
          <a:srcRect t="17618" b="17618"/>
          <a:stretch>
            <a:fillRect/>
          </a:stretch>
        </p:blipFill>
        <p:spPr/>
      </p:pic>
      <p:sp>
        <p:nvSpPr>
          <p:cNvPr id="4" name="Text Placeholder 3"/>
          <p:cNvSpPr>
            <a:spLocks noGrp="1"/>
          </p:cNvSpPr>
          <p:nvPr>
            <p:ph type="body" sz="half" idx="2"/>
          </p:nvPr>
        </p:nvSpPr>
        <p:spPr/>
        <p:txBody>
          <a:bodyPr>
            <a:normAutofit/>
          </a:bodyPr>
          <a:lstStyle/>
          <a:p>
            <a:r>
              <a:rPr lang="en-US" sz="2800" i="1" u="sng" dirty="0" smtClean="0"/>
              <a:t>How the Other Half Lives</a:t>
            </a:r>
            <a:r>
              <a:rPr lang="en-US" sz="2800" dirty="0" smtClean="0"/>
              <a:t>,  </a:t>
            </a:r>
          </a:p>
          <a:p>
            <a:r>
              <a:rPr lang="en-US" sz="2800" dirty="0" smtClean="0"/>
              <a:t>By Jacob Riis</a:t>
            </a:r>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52400"/>
            <a:ext cx="8534400" cy="914400"/>
          </a:xfrm>
        </p:spPr>
        <p:txBody>
          <a:bodyPr>
            <a:noAutofit/>
          </a:bodyPr>
          <a:lstStyle/>
          <a:p>
            <a:r>
              <a:rPr lang="en-US" sz="2800" dirty="0" smtClean="0">
                <a:solidFill>
                  <a:schemeClr val="accent1">
                    <a:lumMod val="75000"/>
                  </a:schemeClr>
                </a:solidFill>
                <a:latin typeface="Calibri" pitchFamily="34" charset="0"/>
              </a:rPr>
              <a:t>From </a:t>
            </a:r>
            <a:r>
              <a:rPr lang="en-US" sz="2800" b="0" i="1" u="sng" dirty="0" smtClean="0">
                <a:solidFill>
                  <a:schemeClr val="accent1">
                    <a:lumMod val="75000"/>
                  </a:schemeClr>
                </a:solidFill>
                <a:latin typeface="Calibri" pitchFamily="34" charset="0"/>
              </a:rPr>
              <a:t>How the Other Half Lives</a:t>
            </a:r>
            <a:r>
              <a:rPr lang="en-US" sz="2800" dirty="0" smtClean="0">
                <a:solidFill>
                  <a:schemeClr val="accent1">
                    <a:lumMod val="75000"/>
                  </a:schemeClr>
                </a:solidFill>
                <a:latin typeface="Calibri" pitchFamily="34" charset="0"/>
              </a:rPr>
              <a:t>, </a:t>
            </a:r>
            <a:br>
              <a:rPr lang="en-US" sz="2800" dirty="0" smtClean="0">
                <a:solidFill>
                  <a:schemeClr val="accent1">
                    <a:lumMod val="75000"/>
                  </a:schemeClr>
                </a:solidFill>
                <a:latin typeface="Calibri" pitchFamily="34" charset="0"/>
              </a:rPr>
            </a:br>
            <a:r>
              <a:rPr lang="en-US" sz="2800" dirty="0" smtClean="0">
                <a:solidFill>
                  <a:schemeClr val="accent1">
                    <a:lumMod val="75000"/>
                  </a:schemeClr>
                </a:solidFill>
                <a:latin typeface="Calibri" pitchFamily="34" charset="0"/>
              </a:rPr>
              <a:t>by Jacob Riis</a:t>
            </a:r>
            <a:endParaRPr lang="en-US" sz="2800" dirty="0">
              <a:solidFill>
                <a:schemeClr val="accent1">
                  <a:lumMod val="75000"/>
                </a:schemeClr>
              </a:solidFill>
              <a:latin typeface="Calibri" pitchFamily="34" charset="0"/>
            </a:endParaRPr>
          </a:p>
        </p:txBody>
      </p:sp>
      <p:sp>
        <p:nvSpPr>
          <p:cNvPr id="5" name="Rectangle 4"/>
          <p:cNvSpPr/>
          <p:nvPr/>
        </p:nvSpPr>
        <p:spPr>
          <a:xfrm>
            <a:off x="152400" y="1524000"/>
            <a:ext cx="8839200" cy="1631216"/>
          </a:xfrm>
          <a:prstGeom prst="rect">
            <a:avLst/>
          </a:prstGeom>
        </p:spPr>
        <p:txBody>
          <a:bodyPr wrap="square">
            <a:spAutoFit/>
          </a:bodyPr>
          <a:lstStyle/>
          <a:p>
            <a:r>
              <a:rPr lang="en-US" sz="2000" i="1" dirty="0" smtClean="0"/>
              <a:t>“Bodies </a:t>
            </a:r>
            <a:r>
              <a:rPr lang="en-US" sz="2000" i="1" dirty="0"/>
              <a:t>of drowned children turn up in the rivers right along in summer whom no one seems to know anything about. When last spring some workmen, while moving a pile of lumber on a North River pier, found under the last plank the body of a little lad crushed to death, no one had missed a boy, though his parents afterward turned up</a:t>
            </a:r>
            <a:r>
              <a:rPr lang="en-US" sz="2000" i="1" dirty="0" smtClean="0"/>
              <a:t>.”</a:t>
            </a:r>
            <a:endParaRPr lang="en-US" sz="2000" i="1" dirty="0"/>
          </a:p>
        </p:txBody>
      </p:sp>
      <p:pic>
        <p:nvPicPr>
          <p:cNvPr id="13314" name="Picture 2" descr="http://prophecypanicbutton.files.wordpress.com/2013/01/children-riis-189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3153962"/>
            <a:ext cx="4724400" cy="370865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solidFill>
                  <a:schemeClr val="tx1">
                    <a:lumMod val="95000"/>
                    <a:lumOff val="5000"/>
                  </a:schemeClr>
                </a:solidFill>
                <a:latin typeface="Calibri" pitchFamily="34" charset="0"/>
                <a:ea typeface="Arial Unicode MS" pitchFamily="34" charset="-128"/>
                <a:cs typeface="Arial Unicode MS" pitchFamily="34" charset="-128"/>
              </a:rPr>
              <a:t>The poor were frequently found drunk or ill to the point of death on the streets.  Freezing to death was entirely possible. </a:t>
            </a:r>
            <a:endParaRPr lang="en-US" sz="1800" dirty="0">
              <a:solidFill>
                <a:schemeClr val="tx1">
                  <a:lumMod val="95000"/>
                  <a:lumOff val="5000"/>
                </a:schemeClr>
              </a:solidFill>
              <a:latin typeface="Calibri" pitchFamily="34" charset="0"/>
              <a:ea typeface="Arial Unicode MS" pitchFamily="34" charset="-128"/>
              <a:cs typeface="Arial Unicode MS" pitchFamily="34" charset="-128"/>
            </a:endParaRPr>
          </a:p>
        </p:txBody>
      </p:sp>
      <p:pic>
        <p:nvPicPr>
          <p:cNvPr id="5" name="Picture Placeholder 4" descr="Riis Drunken Man.jpg"/>
          <p:cNvPicPr>
            <a:picLocks noGrp="1" noChangeAspect="1"/>
          </p:cNvPicPr>
          <p:nvPr>
            <p:ph type="pic" idx="1"/>
          </p:nvPr>
        </p:nvPicPr>
        <p:blipFill>
          <a:blip r:embed="rId2" cstate="print"/>
          <a:srcRect t="21197" b="21197"/>
          <a:stretch>
            <a:fillRect/>
          </a:stretch>
        </p:blipFill>
        <p:spPr/>
      </p:pic>
      <p:sp>
        <p:nvSpPr>
          <p:cNvPr id="4" name="Text Placeholder 3"/>
          <p:cNvSpPr>
            <a:spLocks noGrp="1"/>
          </p:cNvSpPr>
          <p:nvPr>
            <p:ph type="body" sz="half" idx="2"/>
          </p:nvPr>
        </p:nvSpPr>
        <p:spPr/>
        <p:txBody>
          <a:bodyPr>
            <a:normAutofit/>
          </a:bodyPr>
          <a:lstStyle/>
          <a:p>
            <a:r>
              <a:rPr lang="en-US" sz="2800" i="1" u="sng" dirty="0" smtClean="0"/>
              <a:t>How the Other Half Lives</a:t>
            </a:r>
            <a:r>
              <a:rPr lang="en-US" sz="2800" dirty="0" smtClean="0"/>
              <a:t>,  </a:t>
            </a:r>
          </a:p>
          <a:p>
            <a:r>
              <a:rPr lang="en-US" sz="2800" dirty="0" smtClean="0"/>
              <a:t>By Jacob Riis</a:t>
            </a:r>
            <a:endParaRPr lang="en-US" sz="2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solidFill>
                  <a:schemeClr val="tx1">
                    <a:lumMod val="95000"/>
                    <a:lumOff val="5000"/>
                  </a:schemeClr>
                </a:solidFill>
                <a:latin typeface="Calibri" pitchFamily="34" charset="0"/>
              </a:rPr>
              <a:t>This man is spreading his sleeping tic on top of two barrels – the basement will very likely flood.</a:t>
            </a:r>
            <a:endParaRPr lang="en-US" sz="1800" dirty="0">
              <a:solidFill>
                <a:schemeClr val="tx1">
                  <a:lumMod val="95000"/>
                  <a:lumOff val="5000"/>
                </a:schemeClr>
              </a:solidFill>
              <a:latin typeface="Calibri" pitchFamily="34" charset="0"/>
            </a:endParaRPr>
          </a:p>
        </p:txBody>
      </p:sp>
      <p:pic>
        <p:nvPicPr>
          <p:cNvPr id="5" name="Picture Placeholder 4" descr="Riis Sleeping on Barrel.jpg"/>
          <p:cNvPicPr>
            <a:picLocks noGrp="1" noChangeAspect="1"/>
          </p:cNvPicPr>
          <p:nvPr>
            <p:ph type="pic" idx="1"/>
          </p:nvPr>
        </p:nvPicPr>
        <p:blipFill>
          <a:blip r:embed="rId2" cstate="print"/>
          <a:srcRect t="4545" b="4545"/>
          <a:stretch>
            <a:fillRect/>
          </a:stretch>
        </p:blipFill>
        <p:spPr/>
      </p:pic>
      <p:sp>
        <p:nvSpPr>
          <p:cNvPr id="4" name="Text Placeholder 3"/>
          <p:cNvSpPr>
            <a:spLocks noGrp="1"/>
          </p:cNvSpPr>
          <p:nvPr>
            <p:ph type="body" sz="half" idx="2"/>
          </p:nvPr>
        </p:nvSpPr>
        <p:spPr/>
        <p:txBody>
          <a:bodyPr>
            <a:normAutofit/>
          </a:bodyPr>
          <a:lstStyle/>
          <a:p>
            <a:r>
              <a:rPr lang="en-US" sz="2800" i="1" u="sng" dirty="0" smtClean="0"/>
              <a:t>How the Other Half Lives</a:t>
            </a:r>
            <a:r>
              <a:rPr lang="en-US" sz="2800" dirty="0" smtClean="0"/>
              <a:t>,  </a:t>
            </a:r>
          </a:p>
          <a:p>
            <a:r>
              <a:rPr lang="en-US" sz="2800" dirty="0" smtClean="0"/>
              <a:t>By Jacob Riis</a:t>
            </a:r>
            <a:endParaRPr lang="en-US"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solidFill>
                  <a:schemeClr val="tx1">
                    <a:lumMod val="95000"/>
                    <a:lumOff val="5000"/>
                  </a:schemeClr>
                </a:solidFill>
                <a:latin typeface="Calibri" pitchFamily="34" charset="0"/>
              </a:rPr>
              <a:t>Frequently, low paid workers would try to save money by sharing a room.  Overcrowding bred disease.</a:t>
            </a:r>
            <a:endParaRPr lang="en-US" sz="1800" dirty="0">
              <a:solidFill>
                <a:schemeClr val="tx1">
                  <a:lumMod val="95000"/>
                  <a:lumOff val="5000"/>
                </a:schemeClr>
              </a:solidFill>
              <a:latin typeface="Calibri" pitchFamily="34" charset="0"/>
            </a:endParaRPr>
          </a:p>
        </p:txBody>
      </p:sp>
      <p:pic>
        <p:nvPicPr>
          <p:cNvPr id="5" name="Picture Placeholder 4" descr="Riis Overcrowded Tenement.jpg"/>
          <p:cNvPicPr>
            <a:picLocks noGrp="1" noChangeAspect="1"/>
          </p:cNvPicPr>
          <p:nvPr>
            <p:ph type="pic" idx="1"/>
          </p:nvPr>
        </p:nvPicPr>
        <p:blipFill>
          <a:blip r:embed="rId2" cstate="print"/>
          <a:srcRect t="4995" b="4995"/>
          <a:stretch>
            <a:fillRect/>
          </a:stretch>
        </p:blipFill>
        <p:spPr/>
      </p:pic>
      <p:sp>
        <p:nvSpPr>
          <p:cNvPr id="4" name="Text Placeholder 3"/>
          <p:cNvSpPr>
            <a:spLocks noGrp="1"/>
          </p:cNvSpPr>
          <p:nvPr>
            <p:ph type="body" sz="half" idx="2"/>
          </p:nvPr>
        </p:nvSpPr>
        <p:spPr/>
        <p:txBody>
          <a:bodyPr>
            <a:normAutofit/>
          </a:bodyPr>
          <a:lstStyle/>
          <a:p>
            <a:r>
              <a:rPr lang="en-US" sz="2800" i="1" u="sng" dirty="0" smtClean="0"/>
              <a:t>How the Other Half Lives</a:t>
            </a:r>
            <a:r>
              <a:rPr lang="en-US" sz="2800" dirty="0" smtClean="0"/>
              <a:t>,  </a:t>
            </a:r>
          </a:p>
          <a:p>
            <a:r>
              <a:rPr lang="en-US" sz="2800" dirty="0" smtClean="0"/>
              <a:t>By Jacob Riis</a:t>
            </a:r>
            <a:endParaRPr lang="en-US"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i="1" dirty="0" smtClean="0">
                <a:solidFill>
                  <a:schemeClr val="tx1">
                    <a:lumMod val="95000"/>
                    <a:lumOff val="5000"/>
                  </a:schemeClr>
                </a:solidFill>
                <a:latin typeface="Calibri" pitchFamily="34" charset="0"/>
              </a:rPr>
              <a:t>Riis asked his readers to consider: Does the poor baby in this photograph inherit justice and equality?  Or does the United States need to take action to insure that working people can provide for the basic needs of their families? </a:t>
            </a:r>
            <a:endParaRPr lang="en-US" sz="1800" i="1" dirty="0">
              <a:solidFill>
                <a:schemeClr val="tx1">
                  <a:lumMod val="95000"/>
                  <a:lumOff val="5000"/>
                </a:schemeClr>
              </a:solidFill>
              <a:latin typeface="Calibri" pitchFamily="34" charset="0"/>
            </a:endParaRPr>
          </a:p>
        </p:txBody>
      </p:sp>
      <p:sp>
        <p:nvSpPr>
          <p:cNvPr id="4" name="Text Placeholder 3"/>
          <p:cNvSpPr>
            <a:spLocks noGrp="1"/>
          </p:cNvSpPr>
          <p:nvPr>
            <p:ph type="body" sz="half" idx="2"/>
          </p:nvPr>
        </p:nvSpPr>
        <p:spPr/>
        <p:txBody>
          <a:bodyPr>
            <a:normAutofit/>
          </a:bodyPr>
          <a:lstStyle/>
          <a:p>
            <a:r>
              <a:rPr lang="en-US" sz="2800" i="1" u="sng" dirty="0" smtClean="0"/>
              <a:t>How the Other Half Lives</a:t>
            </a:r>
            <a:r>
              <a:rPr lang="en-US" sz="2800" dirty="0" smtClean="0"/>
              <a:t>,  </a:t>
            </a:r>
          </a:p>
          <a:p>
            <a:r>
              <a:rPr lang="en-US" sz="2800" dirty="0" smtClean="0"/>
              <a:t>By Jacob Riis</a:t>
            </a:r>
            <a:endParaRPr lang="en-US" sz="2800" dirty="0"/>
          </a:p>
        </p:txBody>
      </p:sp>
      <p:pic>
        <p:nvPicPr>
          <p:cNvPr id="7" name="Picture Placeholder 6" descr="Riis Mother and Child.jpg"/>
          <p:cNvPicPr>
            <a:picLocks noGrp="1" noChangeAspect="1"/>
          </p:cNvPicPr>
          <p:nvPr>
            <p:ph type="pic" idx="1"/>
          </p:nvPr>
        </p:nvPicPr>
        <p:blipFill>
          <a:blip r:embed="rId2" cstate="print"/>
          <a:srcRect t="3934" b="3934"/>
          <a:stretch>
            <a:fillRect/>
          </a:stretch>
        </p:blip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b="1" dirty="0" smtClean="0"/>
              <a:t>Reforms</a:t>
            </a:r>
          </a:p>
        </p:txBody>
      </p:sp>
      <p:sp>
        <p:nvSpPr>
          <p:cNvPr id="3" name="Content Placeholder 2"/>
          <p:cNvSpPr>
            <a:spLocks noGrp="1"/>
          </p:cNvSpPr>
          <p:nvPr>
            <p:ph idx="1"/>
          </p:nvPr>
        </p:nvSpPr>
        <p:spPr>
          <a:xfrm>
            <a:off x="152400" y="1447800"/>
            <a:ext cx="8839200" cy="4953000"/>
          </a:xfrm>
        </p:spPr>
        <p:txBody>
          <a:bodyPr rtlCol="0">
            <a:normAutofit/>
          </a:bodyPr>
          <a:lstStyle/>
          <a:p>
            <a:pPr fontAlgn="auto">
              <a:spcAft>
                <a:spcPts val="0"/>
              </a:spcAft>
              <a:buFont typeface="Arial" pitchFamily="34" charset="0"/>
              <a:buChar char="•"/>
              <a:defRPr/>
            </a:pPr>
            <a:r>
              <a:rPr lang="en-US" dirty="0" smtClean="0"/>
              <a:t>How did individuals work to change these conditions?</a:t>
            </a:r>
          </a:p>
          <a:p>
            <a:pPr marL="0" indent="0" fontAlgn="auto">
              <a:spcAft>
                <a:spcPts val="0"/>
              </a:spcAft>
              <a:buNone/>
              <a:defRPr/>
            </a:pPr>
            <a:endParaRPr lang="en-US" dirty="0" smtClean="0"/>
          </a:p>
          <a:p>
            <a:pPr fontAlgn="auto">
              <a:spcAft>
                <a:spcPts val="0"/>
              </a:spcAft>
              <a:buFont typeface="Arial" pitchFamily="34" charset="0"/>
              <a:buChar char="•"/>
              <a:defRPr/>
            </a:pPr>
            <a:r>
              <a:rPr lang="en-US" dirty="0" smtClean="0"/>
              <a:t>Jane Addams:</a:t>
            </a:r>
          </a:p>
          <a:p>
            <a:pPr lvl="1" fontAlgn="auto">
              <a:spcAft>
                <a:spcPts val="0"/>
              </a:spcAft>
              <a:buFont typeface="Arial" pitchFamily="34" charset="0"/>
              <a:buChar char="–"/>
              <a:defRPr/>
            </a:pPr>
            <a:r>
              <a:rPr lang="en-US" dirty="0" smtClean="0"/>
              <a:t>Settlement Houses</a:t>
            </a:r>
          </a:p>
          <a:p>
            <a:pPr lvl="1" fontAlgn="auto">
              <a:spcAft>
                <a:spcPts val="0"/>
              </a:spcAft>
              <a:buFont typeface="Arial" pitchFamily="34" charset="0"/>
              <a:buChar char="–"/>
              <a:defRPr/>
            </a:pPr>
            <a:r>
              <a:rPr lang="en-US" dirty="0" smtClean="0"/>
              <a:t>The Hull House</a:t>
            </a:r>
          </a:p>
          <a:p>
            <a:pPr lvl="1" fontAlgn="auto">
              <a:spcAft>
                <a:spcPts val="0"/>
              </a:spcAft>
              <a:buFont typeface="Arial" pitchFamily="34" charset="0"/>
              <a:buChar char="–"/>
              <a:defRPr/>
            </a:pPr>
            <a:endParaRPr lang="en-US" dirty="0" smtClean="0"/>
          </a:p>
          <a:p>
            <a:pPr marL="457200" lvl="1" indent="0" fontAlgn="auto">
              <a:spcAft>
                <a:spcPts val="0"/>
              </a:spcAft>
              <a:buFont typeface="Arial" pitchFamily="34" charset="0"/>
              <a:buNone/>
              <a:defRPr/>
            </a:pPr>
            <a:endParaRPr lang="en-US" dirty="0" smtClean="0"/>
          </a:p>
        </p:txBody>
      </p:sp>
      <p:pic>
        <p:nvPicPr>
          <p:cNvPr id="4" name="Picture 2" descr="addams"/>
          <p:cNvPicPr>
            <a:picLocks noChangeAspect="1" noChangeArrowheads="1"/>
          </p:cNvPicPr>
          <p:nvPr/>
        </p:nvPicPr>
        <p:blipFill>
          <a:blip r:embed="rId2" cstate="print"/>
          <a:srcRect/>
          <a:stretch>
            <a:fillRect/>
          </a:stretch>
        </p:blipFill>
        <p:spPr bwMode="auto">
          <a:xfrm>
            <a:off x="3886200" y="1981200"/>
            <a:ext cx="3810000" cy="4445000"/>
          </a:xfrm>
          <a:prstGeom prst="rect">
            <a:avLst/>
          </a:prstGeom>
          <a:noFill/>
        </p:spPr>
      </p:pic>
    </p:spTree>
    <p:extLst>
      <p:ext uri="{BB962C8B-B14F-4D97-AF65-F5344CB8AC3E}">
        <p14:creationId xmlns:p14="http://schemas.microsoft.com/office/powerpoint/2010/main" val="41397379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533400"/>
            <a:ext cx="9144000" cy="914400"/>
          </a:xfrm>
        </p:spPr>
        <p:txBody>
          <a:bodyPr>
            <a:normAutofit fontScale="90000"/>
          </a:bodyPr>
          <a:lstStyle/>
          <a:p>
            <a:r>
              <a:rPr lang="en-US" sz="4000" b="1" dirty="0"/>
              <a:t/>
            </a:r>
            <a:br>
              <a:rPr lang="en-US" sz="4000" b="1" dirty="0"/>
            </a:br>
            <a:r>
              <a:rPr lang="en-US" sz="4000" b="1" dirty="0" smtClean="0"/>
              <a:t>The HULL-HOUSE was the FIRST . . .</a:t>
            </a:r>
            <a:r>
              <a:rPr lang="en-US" sz="4000" b="1" dirty="0"/>
              <a:t/>
            </a:r>
            <a:br>
              <a:rPr lang="en-US" sz="4000" b="1" dirty="0"/>
            </a:br>
            <a:endParaRPr lang="en-US" b="1" dirty="0"/>
          </a:p>
        </p:txBody>
      </p:sp>
      <p:sp>
        <p:nvSpPr>
          <p:cNvPr id="17411" name="Rectangle 3"/>
          <p:cNvSpPr>
            <a:spLocks noGrp="1" noChangeArrowheads="1"/>
          </p:cNvSpPr>
          <p:nvPr>
            <p:ph type="body" sz="half" idx="1"/>
          </p:nvPr>
        </p:nvSpPr>
        <p:spPr>
          <a:xfrm>
            <a:off x="0" y="1752600"/>
            <a:ext cx="4343400" cy="4572000"/>
          </a:xfrm>
        </p:spPr>
        <p:txBody>
          <a:bodyPr/>
          <a:lstStyle/>
          <a:p>
            <a:pPr lvl="2">
              <a:buFont typeface="Symbol" pitchFamily="18" charset="2"/>
              <a:buChar char="·"/>
            </a:pPr>
            <a:r>
              <a:rPr lang="en-US" sz="2400" dirty="0" smtClean="0"/>
              <a:t>Social </a:t>
            </a:r>
            <a:r>
              <a:rPr lang="en-US" sz="2400" dirty="0"/>
              <a:t>Settlement in Chicago </a:t>
            </a:r>
          </a:p>
          <a:p>
            <a:pPr lvl="2">
              <a:buFont typeface="Symbol" pitchFamily="18" charset="2"/>
              <a:buChar char="·"/>
            </a:pPr>
            <a:r>
              <a:rPr lang="en-US" sz="2400" dirty="0" smtClean="0"/>
              <a:t>Social </a:t>
            </a:r>
            <a:r>
              <a:rPr lang="en-US" sz="2400" dirty="0"/>
              <a:t>Settlement with men and women residents </a:t>
            </a:r>
          </a:p>
          <a:p>
            <a:pPr lvl="2">
              <a:buFont typeface="Symbol" pitchFamily="18" charset="2"/>
              <a:buChar char="·"/>
            </a:pPr>
            <a:r>
              <a:rPr lang="en-US" sz="2400" dirty="0" smtClean="0"/>
              <a:t>Public </a:t>
            </a:r>
            <a:r>
              <a:rPr lang="en-US" sz="2400" dirty="0"/>
              <a:t>baths in Chicago </a:t>
            </a:r>
          </a:p>
          <a:p>
            <a:pPr lvl="2">
              <a:buFont typeface="Symbol" pitchFamily="18" charset="2"/>
              <a:buChar char="·"/>
            </a:pPr>
            <a:r>
              <a:rPr lang="en-US" sz="2400" dirty="0" smtClean="0"/>
              <a:t>Public </a:t>
            </a:r>
            <a:r>
              <a:rPr lang="en-US" sz="2400" dirty="0"/>
              <a:t>playground in Chicago </a:t>
            </a:r>
          </a:p>
          <a:p>
            <a:pPr lvl="2">
              <a:buFont typeface="Symbol" pitchFamily="18" charset="2"/>
              <a:buChar char="·"/>
            </a:pPr>
            <a:r>
              <a:rPr lang="en-US" sz="2400" dirty="0" smtClean="0"/>
              <a:t>Gymnasium </a:t>
            </a:r>
            <a:r>
              <a:rPr lang="en-US" sz="2400" dirty="0"/>
              <a:t>for the public in Chicago </a:t>
            </a:r>
          </a:p>
          <a:p>
            <a:pPr lvl="2">
              <a:buFont typeface="Symbol" pitchFamily="18" charset="2"/>
              <a:buChar char="·"/>
            </a:pPr>
            <a:endParaRPr lang="en-US" dirty="0"/>
          </a:p>
        </p:txBody>
      </p:sp>
      <p:sp>
        <p:nvSpPr>
          <p:cNvPr id="17412" name="Rectangle 4"/>
          <p:cNvSpPr>
            <a:spLocks noGrp="1" noChangeArrowheads="1"/>
          </p:cNvSpPr>
          <p:nvPr>
            <p:ph type="body" sz="half" idx="2"/>
          </p:nvPr>
        </p:nvSpPr>
        <p:spPr>
          <a:xfrm>
            <a:off x="4343400" y="1752600"/>
            <a:ext cx="4572000" cy="4648200"/>
          </a:xfrm>
        </p:spPr>
        <p:txBody>
          <a:bodyPr/>
          <a:lstStyle/>
          <a:p>
            <a:pPr lvl="2">
              <a:buFont typeface="Symbol" pitchFamily="18" charset="2"/>
              <a:buChar char="·"/>
            </a:pPr>
            <a:r>
              <a:rPr lang="en-US" sz="2400" dirty="0" smtClean="0"/>
              <a:t>Little </a:t>
            </a:r>
            <a:r>
              <a:rPr lang="en-US" sz="2400" dirty="0"/>
              <a:t>theater in the United States </a:t>
            </a:r>
          </a:p>
          <a:p>
            <a:pPr lvl="2">
              <a:buFont typeface="Symbol" pitchFamily="18" charset="2"/>
              <a:buChar char="·"/>
            </a:pPr>
            <a:r>
              <a:rPr lang="en-US" sz="2400" dirty="0" smtClean="0"/>
              <a:t>Citizenship </a:t>
            </a:r>
            <a:r>
              <a:rPr lang="en-US" sz="2400" dirty="0"/>
              <a:t>preparation classes </a:t>
            </a:r>
          </a:p>
          <a:p>
            <a:pPr lvl="2">
              <a:buFont typeface="Symbol" pitchFamily="18" charset="2"/>
              <a:buChar char="·"/>
            </a:pPr>
            <a:r>
              <a:rPr lang="en-US" sz="2400" dirty="0" smtClean="0"/>
              <a:t>Public </a:t>
            </a:r>
            <a:r>
              <a:rPr lang="en-US" sz="2400" dirty="0"/>
              <a:t>kitchen in Chicago </a:t>
            </a:r>
          </a:p>
          <a:p>
            <a:pPr lvl="2">
              <a:buFont typeface="Symbol" pitchFamily="18" charset="2"/>
              <a:buChar char="·"/>
            </a:pPr>
            <a:r>
              <a:rPr lang="en-US" sz="2400" dirty="0" smtClean="0"/>
              <a:t>College </a:t>
            </a:r>
            <a:r>
              <a:rPr lang="en-US" sz="2400" dirty="0"/>
              <a:t>extension courses in Chicago </a:t>
            </a:r>
          </a:p>
          <a:p>
            <a:pPr lvl="2">
              <a:buFont typeface="Symbol" pitchFamily="18" charset="2"/>
              <a:buChar char="·"/>
            </a:pPr>
            <a:r>
              <a:rPr lang="en-US" sz="2400" dirty="0" smtClean="0"/>
              <a:t>Group </a:t>
            </a:r>
            <a:r>
              <a:rPr lang="en-US" sz="2400" dirty="0"/>
              <a:t>work school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7410"/>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3" name="CHIMES.WAV"/>
                                        </p:tgtEl>
                                      </p:cMediaNode>
                                    </p:audio>
                                  </p:sub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17411">
                                            <p:txEl>
                                              <p:pRg st="0" end="0"/>
                                            </p:txEl>
                                          </p:spTgt>
                                        </p:tgtEl>
                                        <p:attrNameLst>
                                          <p:attrName>style.visibility</p:attrName>
                                        </p:attrNameLst>
                                      </p:cBhvr>
                                      <p:to>
                                        <p:strVal val="visible"/>
                                      </p:to>
                                    </p:set>
                                    <p:animEffect transition="in" filter="checkerboard(across)">
                                      <p:cBhvr>
                                        <p:cTn id="11" dur="500"/>
                                        <p:tgtEl>
                                          <p:spTgt spid="17411">
                                            <p:txEl>
                                              <p:pRg st="0" end="0"/>
                                            </p:txEl>
                                          </p:spTgt>
                                        </p:tgtEl>
                                      </p:cBhvr>
                                    </p:animEffect>
                                  </p:childTnLst>
                                  <p:subTnLst>
                                    <p:audio>
                                      <p:cMediaNode>
                                        <p:cTn display="0" masterRel="sameClick">
                                          <p:stCondLst>
                                            <p:cond evt="begin" delay="0">
                                              <p:tn val="9"/>
                                            </p:cond>
                                          </p:stCondLst>
                                          <p:endCondLst>
                                            <p:cond evt="onStopAudio" delay="0">
                                              <p:tgtEl>
                                                <p:sldTgt/>
                                              </p:tgtEl>
                                            </p:cond>
                                          </p:endCondLst>
                                        </p:cTn>
                                        <p:tgtEl>
                                          <p:sndTgt r:embed="rId4" name="CLAP.WAV"/>
                                        </p:tgtEl>
                                      </p:cMediaNode>
                                    </p:audio>
                                  </p:subTnLst>
                                </p:cTn>
                              </p:par>
                              <p:par>
                                <p:cTn id="12" presetID="5" presetClass="entr" presetSubtype="10" fill="hold" grpId="0" nodeType="withEffect">
                                  <p:stCondLst>
                                    <p:cond delay="0"/>
                                  </p:stCondLst>
                                  <p:childTnLst>
                                    <p:set>
                                      <p:cBhvr>
                                        <p:cTn id="13" dur="1" fill="hold">
                                          <p:stCondLst>
                                            <p:cond delay="0"/>
                                          </p:stCondLst>
                                        </p:cTn>
                                        <p:tgtEl>
                                          <p:spTgt spid="17411">
                                            <p:txEl>
                                              <p:pRg st="1" end="1"/>
                                            </p:txEl>
                                          </p:spTgt>
                                        </p:tgtEl>
                                        <p:attrNameLst>
                                          <p:attrName>style.visibility</p:attrName>
                                        </p:attrNameLst>
                                      </p:cBhvr>
                                      <p:to>
                                        <p:strVal val="visible"/>
                                      </p:to>
                                    </p:set>
                                    <p:animEffect transition="in" filter="checkerboard(across)">
                                      <p:cBhvr>
                                        <p:cTn id="14" dur="500"/>
                                        <p:tgtEl>
                                          <p:spTgt spid="17411">
                                            <p:txEl>
                                              <p:pRg st="1" end="1"/>
                                            </p:txEl>
                                          </p:spTgt>
                                        </p:tgtEl>
                                      </p:cBhvr>
                                    </p:animEffect>
                                  </p:childTnLst>
                                  <p:subTnLst>
                                    <p:audio>
                                      <p:cMediaNode>
                                        <p:cTn display="0" masterRel="sameClick">
                                          <p:stCondLst>
                                            <p:cond evt="begin" delay="0">
                                              <p:tn val="12"/>
                                            </p:cond>
                                          </p:stCondLst>
                                          <p:endCondLst>
                                            <p:cond evt="onStopAudio" delay="0">
                                              <p:tgtEl>
                                                <p:sldTgt/>
                                              </p:tgtEl>
                                            </p:cond>
                                          </p:endCondLst>
                                        </p:cTn>
                                        <p:tgtEl>
                                          <p:sndTgt r:embed="rId4" name="CLAP.WAV"/>
                                        </p:tgtEl>
                                      </p:cMediaNode>
                                    </p:audio>
                                  </p:subTnLst>
                                </p:cTn>
                              </p:par>
                              <p:par>
                                <p:cTn id="15" presetID="5" presetClass="entr" presetSubtype="10" fill="hold" grpId="0" nodeType="with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Effect transition="in" filter="checkerboard(across)">
                                      <p:cBhvr>
                                        <p:cTn id="17" dur="500"/>
                                        <p:tgtEl>
                                          <p:spTgt spid="17411">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4" name="CLAP.WAV"/>
                                        </p:tgtEl>
                                      </p:cMediaNode>
                                    </p:audio>
                                  </p:subTnLst>
                                </p:cTn>
                              </p:par>
                              <p:par>
                                <p:cTn id="18" presetID="5" presetClass="entr" presetSubtype="10" fill="hold" grpId="0" nodeType="withEffect">
                                  <p:stCondLst>
                                    <p:cond delay="0"/>
                                  </p:stCondLst>
                                  <p:childTnLst>
                                    <p:set>
                                      <p:cBhvr>
                                        <p:cTn id="19" dur="1" fill="hold">
                                          <p:stCondLst>
                                            <p:cond delay="0"/>
                                          </p:stCondLst>
                                        </p:cTn>
                                        <p:tgtEl>
                                          <p:spTgt spid="17411">
                                            <p:txEl>
                                              <p:pRg st="3" end="3"/>
                                            </p:txEl>
                                          </p:spTgt>
                                        </p:tgtEl>
                                        <p:attrNameLst>
                                          <p:attrName>style.visibility</p:attrName>
                                        </p:attrNameLst>
                                      </p:cBhvr>
                                      <p:to>
                                        <p:strVal val="visible"/>
                                      </p:to>
                                    </p:set>
                                    <p:animEffect transition="in" filter="checkerboard(across)">
                                      <p:cBhvr>
                                        <p:cTn id="20" dur="500"/>
                                        <p:tgtEl>
                                          <p:spTgt spid="17411">
                                            <p:txEl>
                                              <p:pRg st="3" end="3"/>
                                            </p:txEl>
                                          </p:spTgt>
                                        </p:tgtEl>
                                      </p:cBhvr>
                                    </p:animEffect>
                                  </p:childTnLst>
                                  <p:subTnLst>
                                    <p:audio>
                                      <p:cMediaNode>
                                        <p:cTn display="0" masterRel="sameClick">
                                          <p:stCondLst>
                                            <p:cond evt="begin" delay="0">
                                              <p:tn val="18"/>
                                            </p:cond>
                                          </p:stCondLst>
                                          <p:endCondLst>
                                            <p:cond evt="onStopAudio" delay="0">
                                              <p:tgtEl>
                                                <p:sldTgt/>
                                              </p:tgtEl>
                                            </p:cond>
                                          </p:endCondLst>
                                        </p:cTn>
                                        <p:tgtEl>
                                          <p:sndTgt r:embed="rId4" name="CLAP.WAV"/>
                                        </p:tgtEl>
                                      </p:cMediaNode>
                                    </p:audio>
                                  </p:subTnLst>
                                </p:cTn>
                              </p:par>
                              <p:par>
                                <p:cTn id="21" presetID="5" presetClass="entr" presetSubtype="10" fill="hold" grpId="0" nodeType="withEffect">
                                  <p:stCondLst>
                                    <p:cond delay="0"/>
                                  </p:stCondLst>
                                  <p:childTnLst>
                                    <p:set>
                                      <p:cBhvr>
                                        <p:cTn id="22" dur="1" fill="hold">
                                          <p:stCondLst>
                                            <p:cond delay="0"/>
                                          </p:stCondLst>
                                        </p:cTn>
                                        <p:tgtEl>
                                          <p:spTgt spid="17411">
                                            <p:txEl>
                                              <p:pRg st="4" end="4"/>
                                            </p:txEl>
                                          </p:spTgt>
                                        </p:tgtEl>
                                        <p:attrNameLst>
                                          <p:attrName>style.visibility</p:attrName>
                                        </p:attrNameLst>
                                      </p:cBhvr>
                                      <p:to>
                                        <p:strVal val="visible"/>
                                      </p:to>
                                    </p:set>
                                    <p:animEffect transition="in" filter="checkerboard(across)">
                                      <p:cBhvr>
                                        <p:cTn id="23" dur="500"/>
                                        <p:tgtEl>
                                          <p:spTgt spid="17411">
                                            <p:txEl>
                                              <p:pRg st="4" end="4"/>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4" name="CLAP.WAV"/>
                                        </p:tgtEl>
                                      </p:cMediaNode>
                                    </p:audio>
                                  </p:sub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17412">
                                            <p:txEl>
                                              <p:pRg st="0" end="0"/>
                                            </p:txEl>
                                          </p:spTgt>
                                        </p:tgtEl>
                                        <p:attrNameLst>
                                          <p:attrName>style.visibility</p:attrName>
                                        </p:attrNameLst>
                                      </p:cBhvr>
                                      <p:to>
                                        <p:strVal val="visible"/>
                                      </p:to>
                                    </p:set>
                                    <p:animEffect transition="in" filter="checkerboard(across)">
                                      <p:cBhvr>
                                        <p:cTn id="28" dur="500"/>
                                        <p:tgtEl>
                                          <p:spTgt spid="17412">
                                            <p:txEl>
                                              <p:pRg st="0" end="0"/>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4" name="CLAP.WAV"/>
                                        </p:tgtEl>
                                      </p:cMediaNode>
                                    </p:audio>
                                  </p:subTnLst>
                                </p:cTn>
                              </p:par>
                              <p:par>
                                <p:cTn id="29" presetID="5" presetClass="entr" presetSubtype="10" fill="hold" grpId="0" nodeType="withEffect">
                                  <p:stCondLst>
                                    <p:cond delay="0"/>
                                  </p:stCondLst>
                                  <p:childTnLst>
                                    <p:set>
                                      <p:cBhvr>
                                        <p:cTn id="30" dur="1" fill="hold">
                                          <p:stCondLst>
                                            <p:cond delay="0"/>
                                          </p:stCondLst>
                                        </p:cTn>
                                        <p:tgtEl>
                                          <p:spTgt spid="17412">
                                            <p:txEl>
                                              <p:pRg st="1" end="1"/>
                                            </p:txEl>
                                          </p:spTgt>
                                        </p:tgtEl>
                                        <p:attrNameLst>
                                          <p:attrName>style.visibility</p:attrName>
                                        </p:attrNameLst>
                                      </p:cBhvr>
                                      <p:to>
                                        <p:strVal val="visible"/>
                                      </p:to>
                                    </p:set>
                                    <p:animEffect transition="in" filter="checkerboard(across)">
                                      <p:cBhvr>
                                        <p:cTn id="31" dur="500"/>
                                        <p:tgtEl>
                                          <p:spTgt spid="17412">
                                            <p:txEl>
                                              <p:pRg st="1" end="1"/>
                                            </p:txEl>
                                          </p:spTgt>
                                        </p:tgtEl>
                                      </p:cBhvr>
                                    </p:animEffect>
                                  </p:childTnLst>
                                  <p:subTnLst>
                                    <p:audio>
                                      <p:cMediaNode>
                                        <p:cTn display="0" masterRel="sameClick">
                                          <p:stCondLst>
                                            <p:cond evt="begin" delay="0">
                                              <p:tn val="29"/>
                                            </p:cond>
                                          </p:stCondLst>
                                          <p:endCondLst>
                                            <p:cond evt="onStopAudio" delay="0">
                                              <p:tgtEl>
                                                <p:sldTgt/>
                                              </p:tgtEl>
                                            </p:cond>
                                          </p:endCondLst>
                                        </p:cTn>
                                        <p:tgtEl>
                                          <p:sndTgt r:embed="rId4" name="CLAP.WAV"/>
                                        </p:tgtEl>
                                      </p:cMediaNode>
                                    </p:audio>
                                  </p:subTnLst>
                                </p:cTn>
                              </p:par>
                              <p:par>
                                <p:cTn id="32" presetID="5" presetClass="entr" presetSubtype="10" fill="hold" grpId="0" nodeType="withEffect">
                                  <p:stCondLst>
                                    <p:cond delay="0"/>
                                  </p:stCondLst>
                                  <p:childTnLst>
                                    <p:set>
                                      <p:cBhvr>
                                        <p:cTn id="33" dur="1" fill="hold">
                                          <p:stCondLst>
                                            <p:cond delay="0"/>
                                          </p:stCondLst>
                                        </p:cTn>
                                        <p:tgtEl>
                                          <p:spTgt spid="17412">
                                            <p:txEl>
                                              <p:pRg st="2" end="2"/>
                                            </p:txEl>
                                          </p:spTgt>
                                        </p:tgtEl>
                                        <p:attrNameLst>
                                          <p:attrName>style.visibility</p:attrName>
                                        </p:attrNameLst>
                                      </p:cBhvr>
                                      <p:to>
                                        <p:strVal val="visible"/>
                                      </p:to>
                                    </p:set>
                                    <p:animEffect transition="in" filter="checkerboard(across)">
                                      <p:cBhvr>
                                        <p:cTn id="34" dur="500"/>
                                        <p:tgtEl>
                                          <p:spTgt spid="17412">
                                            <p:txEl>
                                              <p:pRg st="2" end="2"/>
                                            </p:txEl>
                                          </p:spTgt>
                                        </p:tgtEl>
                                      </p:cBhvr>
                                    </p:animEffect>
                                  </p:childTnLst>
                                  <p:subTnLst>
                                    <p:audio>
                                      <p:cMediaNode>
                                        <p:cTn display="0" masterRel="sameClick">
                                          <p:stCondLst>
                                            <p:cond evt="begin" delay="0">
                                              <p:tn val="32"/>
                                            </p:cond>
                                          </p:stCondLst>
                                          <p:endCondLst>
                                            <p:cond evt="onStopAudio" delay="0">
                                              <p:tgtEl>
                                                <p:sldTgt/>
                                              </p:tgtEl>
                                            </p:cond>
                                          </p:endCondLst>
                                        </p:cTn>
                                        <p:tgtEl>
                                          <p:sndTgt r:embed="rId4" name="CLAP.WAV"/>
                                        </p:tgtEl>
                                      </p:cMediaNode>
                                    </p:audio>
                                  </p:subTnLst>
                                </p:cTn>
                              </p:par>
                              <p:par>
                                <p:cTn id="35" presetID="5" presetClass="entr" presetSubtype="10" fill="hold" grpId="0" nodeType="withEffect">
                                  <p:stCondLst>
                                    <p:cond delay="0"/>
                                  </p:stCondLst>
                                  <p:childTnLst>
                                    <p:set>
                                      <p:cBhvr>
                                        <p:cTn id="36" dur="1" fill="hold">
                                          <p:stCondLst>
                                            <p:cond delay="0"/>
                                          </p:stCondLst>
                                        </p:cTn>
                                        <p:tgtEl>
                                          <p:spTgt spid="17412">
                                            <p:txEl>
                                              <p:pRg st="3" end="3"/>
                                            </p:txEl>
                                          </p:spTgt>
                                        </p:tgtEl>
                                        <p:attrNameLst>
                                          <p:attrName>style.visibility</p:attrName>
                                        </p:attrNameLst>
                                      </p:cBhvr>
                                      <p:to>
                                        <p:strVal val="visible"/>
                                      </p:to>
                                    </p:set>
                                    <p:animEffect transition="in" filter="checkerboard(across)">
                                      <p:cBhvr>
                                        <p:cTn id="37" dur="500"/>
                                        <p:tgtEl>
                                          <p:spTgt spid="17412">
                                            <p:txEl>
                                              <p:pRg st="3" end="3"/>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4" name="CLAP.WAV"/>
                                        </p:tgtEl>
                                      </p:cMediaNode>
                                    </p:audio>
                                  </p:subTnLst>
                                </p:cTn>
                              </p:par>
                              <p:par>
                                <p:cTn id="38" presetID="5" presetClass="entr" presetSubtype="10" fill="hold" grpId="0" nodeType="withEffect">
                                  <p:stCondLst>
                                    <p:cond delay="0"/>
                                  </p:stCondLst>
                                  <p:childTnLst>
                                    <p:set>
                                      <p:cBhvr>
                                        <p:cTn id="39" dur="1" fill="hold">
                                          <p:stCondLst>
                                            <p:cond delay="0"/>
                                          </p:stCondLst>
                                        </p:cTn>
                                        <p:tgtEl>
                                          <p:spTgt spid="17412">
                                            <p:txEl>
                                              <p:pRg st="4" end="4"/>
                                            </p:txEl>
                                          </p:spTgt>
                                        </p:tgtEl>
                                        <p:attrNameLst>
                                          <p:attrName>style.visibility</p:attrName>
                                        </p:attrNameLst>
                                      </p:cBhvr>
                                      <p:to>
                                        <p:strVal val="visible"/>
                                      </p:to>
                                    </p:set>
                                    <p:animEffect transition="in" filter="checkerboard(across)">
                                      <p:cBhvr>
                                        <p:cTn id="40" dur="500"/>
                                        <p:tgtEl>
                                          <p:spTgt spid="17412">
                                            <p:txEl>
                                              <p:pRg st="4" end="4"/>
                                            </p:txEl>
                                          </p:spTgt>
                                        </p:tgtEl>
                                      </p:cBhvr>
                                    </p:animEffect>
                                  </p:childTnLst>
                                  <p:subTnLst>
                                    <p:audio>
                                      <p:cMediaNode>
                                        <p:cTn display="0" masterRel="sameClick">
                                          <p:stCondLst>
                                            <p:cond evt="begin" delay="0">
                                              <p:tn val="38"/>
                                            </p:cond>
                                          </p:stCondLst>
                                          <p:endCondLst>
                                            <p:cond evt="onStopAudio" delay="0">
                                              <p:tgtEl>
                                                <p:sldTgt/>
                                              </p:tgtEl>
                                            </p:cond>
                                          </p:endCondLst>
                                        </p:cTn>
                                        <p:tgtEl>
                                          <p:sndTgt r:embed="rId4" name="CLA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build="p" autoUpdateAnimBg="0"/>
      <p:bldP spid="17412"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Journey</a:t>
            </a:r>
            <a:endParaRPr lang="en-US" b="1" dirty="0"/>
          </a:p>
        </p:txBody>
      </p:sp>
      <p:sp>
        <p:nvSpPr>
          <p:cNvPr id="3" name="Content Placeholder 2"/>
          <p:cNvSpPr>
            <a:spLocks noGrp="1"/>
          </p:cNvSpPr>
          <p:nvPr>
            <p:ph sz="quarter" idx="1"/>
          </p:nvPr>
        </p:nvSpPr>
        <p:spPr>
          <a:xfrm>
            <a:off x="152400" y="1527048"/>
            <a:ext cx="5334000" cy="5178552"/>
          </a:xfrm>
        </p:spPr>
        <p:txBody>
          <a:bodyPr>
            <a:normAutofit fontScale="62500" lnSpcReduction="20000"/>
          </a:bodyPr>
          <a:lstStyle/>
          <a:p>
            <a:r>
              <a:rPr lang="en-US" sz="3200" b="1" dirty="0" smtClean="0"/>
              <a:t>Ellis Island – New York City</a:t>
            </a:r>
          </a:p>
          <a:p>
            <a:r>
              <a:rPr lang="en-US" sz="3200" b="1" dirty="0" smtClean="0"/>
              <a:t>The Statue of Liberty</a:t>
            </a:r>
          </a:p>
          <a:p>
            <a:endParaRPr lang="en-US" dirty="0" smtClean="0"/>
          </a:p>
          <a:p>
            <a:pPr marL="0" indent="0" algn="ctr">
              <a:buNone/>
            </a:pPr>
            <a:r>
              <a:rPr lang="en-US" b="1" i="1" dirty="0"/>
              <a:t>The New Colossus </a:t>
            </a:r>
            <a:r>
              <a:rPr lang="en-US" b="1" i="1" dirty="0" smtClean="0"/>
              <a:t>– By Emma Lazarus</a:t>
            </a:r>
            <a:endParaRPr lang="en-US" dirty="0"/>
          </a:p>
          <a:p>
            <a:pPr marL="0" indent="0">
              <a:buNone/>
            </a:pPr>
            <a:r>
              <a:rPr lang="en-US" i="1" dirty="0"/>
              <a:t>Not like the brazen giant of Greek fame,</a:t>
            </a:r>
            <a:endParaRPr lang="en-US" dirty="0"/>
          </a:p>
          <a:p>
            <a:pPr marL="0" indent="0">
              <a:buNone/>
            </a:pPr>
            <a:r>
              <a:rPr lang="en-US" i="1" dirty="0"/>
              <a:t>With conquering limbs astride from land to land;</a:t>
            </a:r>
            <a:endParaRPr lang="en-US" dirty="0"/>
          </a:p>
          <a:p>
            <a:pPr marL="0" indent="0">
              <a:buNone/>
            </a:pPr>
            <a:r>
              <a:rPr lang="en-US" i="1" dirty="0"/>
              <a:t>Here at our sea-washed, sunset gates shall stand</a:t>
            </a:r>
            <a:endParaRPr lang="en-US" dirty="0"/>
          </a:p>
          <a:p>
            <a:pPr marL="0" indent="0">
              <a:buNone/>
            </a:pPr>
            <a:r>
              <a:rPr lang="en-US" i="1" dirty="0"/>
              <a:t>A mighty woman with a torch, whose flame</a:t>
            </a:r>
            <a:endParaRPr lang="en-US" dirty="0"/>
          </a:p>
          <a:p>
            <a:pPr marL="0" indent="0">
              <a:buNone/>
            </a:pPr>
            <a:r>
              <a:rPr lang="en-US" i="1" dirty="0"/>
              <a:t>Is the imprisoned lightning, and her name</a:t>
            </a:r>
            <a:endParaRPr lang="en-US" dirty="0"/>
          </a:p>
          <a:p>
            <a:pPr marL="0" indent="0">
              <a:buNone/>
            </a:pPr>
            <a:r>
              <a:rPr lang="en-US" i="1" dirty="0"/>
              <a:t>Mother of Exiles. From her beacon-hand</a:t>
            </a:r>
            <a:endParaRPr lang="en-US" dirty="0"/>
          </a:p>
          <a:p>
            <a:pPr marL="0" indent="0">
              <a:buNone/>
            </a:pPr>
            <a:r>
              <a:rPr lang="en-US" i="1" dirty="0"/>
              <a:t>Glows world-wide welcome; her mild eyes command</a:t>
            </a:r>
            <a:endParaRPr lang="en-US" dirty="0"/>
          </a:p>
          <a:p>
            <a:pPr marL="0" indent="0">
              <a:buNone/>
            </a:pPr>
            <a:r>
              <a:rPr lang="en-US" i="1" dirty="0"/>
              <a:t>The air-bridged harbor that twin cities frame.</a:t>
            </a:r>
            <a:endParaRPr lang="en-US" dirty="0"/>
          </a:p>
          <a:p>
            <a:pPr marL="0" indent="0">
              <a:buNone/>
            </a:pPr>
            <a:r>
              <a:rPr lang="en-US" i="1" dirty="0"/>
              <a:t>"Keep ancient lands, your storied pomp!" cries she</a:t>
            </a:r>
            <a:endParaRPr lang="en-US" dirty="0"/>
          </a:p>
          <a:p>
            <a:pPr marL="0" indent="0">
              <a:buNone/>
            </a:pPr>
            <a:r>
              <a:rPr lang="en-US" i="1" dirty="0"/>
              <a:t>With silent lips. "Give me your tired, your poor,</a:t>
            </a:r>
            <a:endParaRPr lang="en-US" dirty="0"/>
          </a:p>
          <a:p>
            <a:pPr marL="0" indent="0">
              <a:buNone/>
            </a:pPr>
            <a:r>
              <a:rPr lang="en-US" i="1" dirty="0"/>
              <a:t>Your huddled masses yearning to breathe free,</a:t>
            </a:r>
            <a:endParaRPr lang="en-US" dirty="0"/>
          </a:p>
          <a:p>
            <a:pPr marL="0" indent="0">
              <a:buNone/>
            </a:pPr>
            <a:r>
              <a:rPr lang="en-US" i="1" dirty="0"/>
              <a:t>The wretched refuse of your teeming shore.</a:t>
            </a:r>
            <a:endParaRPr lang="en-US" dirty="0"/>
          </a:p>
          <a:p>
            <a:pPr marL="0" indent="0">
              <a:buNone/>
            </a:pPr>
            <a:r>
              <a:rPr lang="en-US" i="1" dirty="0"/>
              <a:t>Send these, the homeless, tempest-</a:t>
            </a:r>
            <a:r>
              <a:rPr lang="en-US" i="1" dirty="0" err="1"/>
              <a:t>tost</a:t>
            </a:r>
            <a:r>
              <a:rPr lang="en-US" i="1" dirty="0"/>
              <a:t> to me,</a:t>
            </a:r>
            <a:endParaRPr lang="en-US" dirty="0"/>
          </a:p>
          <a:p>
            <a:pPr marL="0" indent="0">
              <a:buNone/>
            </a:pPr>
            <a:r>
              <a:rPr lang="en-US" i="1" dirty="0"/>
              <a:t>I lift my lamp beside the golden door!" </a:t>
            </a:r>
            <a:endParaRPr lang="en-US" dirty="0"/>
          </a:p>
          <a:p>
            <a:endParaRPr lang="en-US" dirty="0"/>
          </a:p>
        </p:txBody>
      </p:sp>
      <p:pic>
        <p:nvPicPr>
          <p:cNvPr id="4" name="Content Placeholder 8" descr="Immigrants and Statue of Liberty.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87975" y="1133475"/>
            <a:ext cx="3603625" cy="557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43513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addams funeral at hull house"/>
          <p:cNvPicPr>
            <a:picLocks noChangeAspect="1" noChangeArrowheads="1"/>
          </p:cNvPicPr>
          <p:nvPr/>
        </p:nvPicPr>
        <p:blipFill>
          <a:blip r:embed="rId2" cstate="print"/>
          <a:srcRect/>
          <a:stretch>
            <a:fillRect/>
          </a:stretch>
        </p:blipFill>
        <p:spPr bwMode="auto">
          <a:xfrm>
            <a:off x="76200" y="-1"/>
            <a:ext cx="8915399" cy="6412675"/>
          </a:xfrm>
          <a:prstGeom prst="rect">
            <a:avLst/>
          </a:prstGeom>
          <a:noFill/>
        </p:spPr>
      </p:pic>
      <p:sp>
        <p:nvSpPr>
          <p:cNvPr id="21509" name="Text Box 5"/>
          <p:cNvSpPr txBox="1">
            <a:spLocks noChangeArrowheads="1"/>
          </p:cNvSpPr>
          <p:nvPr/>
        </p:nvSpPr>
        <p:spPr bwMode="auto">
          <a:xfrm>
            <a:off x="0" y="6428601"/>
            <a:ext cx="9144000" cy="276999"/>
          </a:xfrm>
          <a:prstGeom prst="rect">
            <a:avLst/>
          </a:prstGeom>
          <a:noFill/>
          <a:ln w="9525">
            <a:noFill/>
            <a:miter lim="800000"/>
            <a:headEnd/>
            <a:tailEnd/>
          </a:ln>
          <a:effectLst/>
        </p:spPr>
        <p:txBody>
          <a:bodyPr wrap="square">
            <a:spAutoFit/>
          </a:bodyPr>
          <a:lstStyle/>
          <a:p>
            <a:pPr algn="ctr">
              <a:spcBef>
                <a:spcPct val="50000"/>
              </a:spcBef>
            </a:pPr>
            <a:r>
              <a:rPr lang="en-US" sz="1200" dirty="0" smtClean="0"/>
              <a:t>Jane Addams’ funeral </a:t>
            </a:r>
            <a:r>
              <a:rPr lang="en-US" sz="1200" dirty="0"/>
              <a:t>at Hull </a:t>
            </a:r>
            <a:r>
              <a:rPr lang="en-US" sz="1200" dirty="0" smtClean="0"/>
              <a:t>House. The </a:t>
            </a:r>
            <a:r>
              <a:rPr lang="en-US" sz="1200" dirty="0"/>
              <a:t>streets are crowded with people who admired her and who were helped by her.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ull house today"/>
          <p:cNvPicPr>
            <a:picLocks noChangeAspect="1" noChangeArrowheads="1"/>
          </p:cNvPicPr>
          <p:nvPr/>
        </p:nvPicPr>
        <p:blipFill>
          <a:blip r:embed="rId2" cstate="print"/>
          <a:srcRect/>
          <a:stretch>
            <a:fillRect/>
          </a:stretch>
        </p:blipFill>
        <p:spPr bwMode="auto">
          <a:xfrm>
            <a:off x="0" y="0"/>
            <a:ext cx="9144000" cy="5943600"/>
          </a:xfrm>
          <a:prstGeom prst="rect">
            <a:avLst/>
          </a:prstGeom>
          <a:noFill/>
        </p:spPr>
      </p:pic>
      <p:sp>
        <p:nvSpPr>
          <p:cNvPr id="22531" name="Text Box 3"/>
          <p:cNvSpPr txBox="1">
            <a:spLocks noChangeArrowheads="1"/>
          </p:cNvSpPr>
          <p:nvPr/>
        </p:nvSpPr>
        <p:spPr bwMode="auto">
          <a:xfrm>
            <a:off x="0" y="5897562"/>
            <a:ext cx="9144000" cy="579438"/>
          </a:xfrm>
          <a:prstGeom prst="rect">
            <a:avLst/>
          </a:prstGeom>
          <a:noFill/>
          <a:ln w="9525">
            <a:noFill/>
            <a:miter lim="800000"/>
            <a:headEnd/>
            <a:tailEnd/>
          </a:ln>
          <a:effectLst/>
        </p:spPr>
        <p:txBody>
          <a:bodyPr>
            <a:spAutoFit/>
          </a:bodyPr>
          <a:lstStyle/>
          <a:p>
            <a:pPr algn="ctr">
              <a:spcBef>
                <a:spcPct val="50000"/>
              </a:spcBef>
            </a:pPr>
            <a:r>
              <a:rPr lang="en-US" sz="3200" b="1" dirty="0"/>
              <a:t>Hull House as it is today.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Think about it</a:t>
            </a:r>
            <a:endParaRPr lang="en-US" b="1" dirty="0"/>
          </a:p>
        </p:txBody>
      </p:sp>
      <p:sp>
        <p:nvSpPr>
          <p:cNvPr id="3" name="Content Placeholder 2"/>
          <p:cNvSpPr>
            <a:spLocks noGrp="1"/>
          </p:cNvSpPr>
          <p:nvPr>
            <p:ph sz="quarter" idx="1"/>
          </p:nvPr>
        </p:nvSpPr>
        <p:spPr/>
        <p:txBody>
          <a:bodyPr/>
          <a:lstStyle/>
          <a:p>
            <a:r>
              <a:rPr lang="en-US" dirty="0" smtClean="0"/>
              <a:t>What were some contributions of Immigrants?</a:t>
            </a:r>
            <a:endParaRPr lang="en-US" dirty="0"/>
          </a:p>
        </p:txBody>
      </p:sp>
      <p:pic>
        <p:nvPicPr>
          <p:cNvPr id="14338" name="Picture 2" descr="C:\Users\lathomps\AppData\Local\Microsoft\Windows\Temporary Internet Files\Content.IE5\31LPQ1IS\MC900434389[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2218406"/>
            <a:ext cx="2508250" cy="395379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Contributions of Immigrants</a:t>
            </a:r>
            <a:endParaRPr lang="en-US" b="1" dirty="0"/>
          </a:p>
        </p:txBody>
      </p:sp>
      <p:sp>
        <p:nvSpPr>
          <p:cNvPr id="3" name="Content Placeholder 2"/>
          <p:cNvSpPr>
            <a:spLocks noGrp="1"/>
          </p:cNvSpPr>
          <p:nvPr>
            <p:ph sz="quarter" idx="1"/>
          </p:nvPr>
        </p:nvSpPr>
        <p:spPr>
          <a:xfrm>
            <a:off x="152399" y="1527048"/>
            <a:ext cx="8817513" cy="4572000"/>
          </a:xfrm>
        </p:spPr>
        <p:txBody>
          <a:bodyPr/>
          <a:lstStyle/>
          <a:p>
            <a:pPr algn="ctr"/>
            <a:r>
              <a:rPr lang="en-US" b="1" dirty="0" smtClean="0"/>
              <a:t>Religious Diversity</a:t>
            </a:r>
          </a:p>
          <a:p>
            <a:pPr marL="0" indent="0" algn="ctr">
              <a:buNone/>
            </a:pPr>
            <a:r>
              <a:rPr lang="en-US" b="1" dirty="0" smtClean="0"/>
              <a:t>Food</a:t>
            </a:r>
          </a:p>
          <a:p>
            <a:pPr marL="0" indent="0" algn="ctr">
              <a:buNone/>
            </a:pPr>
            <a:r>
              <a:rPr lang="en-US" b="1" dirty="0" smtClean="0"/>
              <a:t>New Words</a:t>
            </a:r>
          </a:p>
          <a:p>
            <a:pPr marL="0" indent="0" algn="ctr">
              <a:buNone/>
            </a:pPr>
            <a:r>
              <a:rPr lang="en-US" b="1" dirty="0" smtClean="0"/>
              <a:t>Customs</a:t>
            </a:r>
          </a:p>
          <a:p>
            <a:pPr marL="0" indent="0" algn="ctr">
              <a:buNone/>
            </a:pPr>
            <a:r>
              <a:rPr lang="en-US" b="1" dirty="0" smtClean="0"/>
              <a:t>Source of Labor</a:t>
            </a:r>
            <a:endParaRPr lang="en-US" b="1" dirty="0"/>
          </a:p>
        </p:txBody>
      </p:sp>
      <p:pic>
        <p:nvPicPr>
          <p:cNvPr id="15362" name="Picture 2" descr="C:\Program Files\Microsoft Office\MEDIA\CAGCAT10\j0285926.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924"/>
            <a:ext cx="1419332" cy="1419332"/>
          </a:xfrm>
          <a:prstGeom prst="rect">
            <a:avLst/>
          </a:prstGeom>
          <a:noFill/>
          <a:extLst>
            <a:ext uri="{909E8E84-426E-40DD-AFC4-6F175D3DCCD1}">
              <a14:hiddenFill xmlns:a14="http://schemas.microsoft.com/office/drawing/2010/main">
                <a:solidFill>
                  <a:srgbClr val="FFFFFF"/>
                </a:solidFill>
              </a14:hiddenFill>
            </a:ext>
          </a:extLst>
        </p:spPr>
      </p:pic>
      <p:pic>
        <p:nvPicPr>
          <p:cNvPr id="15363" name="Picture 3" descr="C:\Users\lathomps\AppData\Local\Microsoft\Windows\Temporary Internet Files\Content.IE5\CQKE0FAS\MC90009773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1447801"/>
            <a:ext cx="1570046" cy="1196642"/>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C:\Users\lathomps\AppData\Local\Microsoft\Windows\Temporary Internet Files\Content.IE5\6ET4GMTO\MC90028741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1110" y="1467556"/>
            <a:ext cx="1451261" cy="1354588"/>
          </a:xfrm>
          <a:prstGeom prst="rect">
            <a:avLst/>
          </a:prstGeom>
          <a:noFill/>
          <a:extLst>
            <a:ext uri="{909E8E84-426E-40DD-AFC4-6F175D3DCCD1}">
              <a14:hiddenFill xmlns:a14="http://schemas.microsoft.com/office/drawing/2010/main">
                <a:solidFill>
                  <a:srgbClr val="FFFFFF"/>
                </a:solidFill>
              </a14:hiddenFill>
            </a:ext>
          </a:extLst>
        </p:spPr>
      </p:pic>
      <p:pic>
        <p:nvPicPr>
          <p:cNvPr id="15367" name="Picture 7" descr="C:\Users\lathomps\AppData\Local\Microsoft\Windows\Temporary Internet Files\Content.IE5\TE3M036K\MC900436309[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8388" y="0"/>
            <a:ext cx="1467556" cy="1467556"/>
          </a:xfrm>
          <a:prstGeom prst="rect">
            <a:avLst/>
          </a:prstGeom>
          <a:noFill/>
          <a:extLst>
            <a:ext uri="{909E8E84-426E-40DD-AFC4-6F175D3DCCD1}">
              <a14:hiddenFill xmlns:a14="http://schemas.microsoft.com/office/drawing/2010/main">
                <a:solidFill>
                  <a:srgbClr val="FFFFFF"/>
                </a:solidFill>
              </a14:hiddenFill>
            </a:ext>
          </a:extLst>
        </p:spPr>
      </p:pic>
      <p:pic>
        <p:nvPicPr>
          <p:cNvPr id="15368" name="Picture 8" descr="C:\Users\lathomps\AppData\Local\Microsoft\Windows\Temporary Internet Files\Content.IE5\31LPQ1IS\MC900055101[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2400" y="5562600"/>
            <a:ext cx="1266932" cy="1154431"/>
          </a:xfrm>
          <a:prstGeom prst="rect">
            <a:avLst/>
          </a:prstGeom>
          <a:noFill/>
          <a:extLst>
            <a:ext uri="{909E8E84-426E-40DD-AFC4-6F175D3DCCD1}">
              <a14:hiddenFill xmlns:a14="http://schemas.microsoft.com/office/drawing/2010/main">
                <a:solidFill>
                  <a:srgbClr val="FFFFFF"/>
                </a:solidFill>
              </a14:hiddenFill>
            </a:ext>
          </a:extLst>
        </p:spPr>
      </p:pic>
      <p:pic>
        <p:nvPicPr>
          <p:cNvPr id="15369" name="Picture 9" descr="C:\Users\lathomps\AppData\Local\Microsoft\Windows\Temporary Internet Files\Content.IE5\6ET4GMTO\MC900435991[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49366" y="5424806"/>
            <a:ext cx="1420547" cy="1292225"/>
          </a:xfrm>
          <a:prstGeom prst="rect">
            <a:avLst/>
          </a:prstGeom>
          <a:noFill/>
          <a:extLst>
            <a:ext uri="{909E8E84-426E-40DD-AFC4-6F175D3DCCD1}">
              <a14:hiddenFill xmlns:a14="http://schemas.microsoft.com/office/drawing/2010/main">
                <a:solidFill>
                  <a:srgbClr val="FFFFFF"/>
                </a:solidFill>
              </a14:hiddenFill>
            </a:ext>
          </a:extLst>
        </p:spPr>
      </p:pic>
      <p:pic>
        <p:nvPicPr>
          <p:cNvPr id="15370" name="Picture 10" descr="C:\Users\lathomps\AppData\Local\Microsoft\Windows\Temporary Internet Files\Content.IE5\CQKE0FAS\MC900083457[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29610" y="2802388"/>
            <a:ext cx="1450238" cy="1803197"/>
          </a:xfrm>
          <a:prstGeom prst="rect">
            <a:avLst/>
          </a:prstGeom>
          <a:noFill/>
          <a:extLst>
            <a:ext uri="{909E8E84-426E-40DD-AFC4-6F175D3DCCD1}">
              <a14:hiddenFill xmlns:a14="http://schemas.microsoft.com/office/drawing/2010/main">
                <a:solidFill>
                  <a:srgbClr val="FFFFFF"/>
                </a:solidFill>
              </a14:hiddenFill>
            </a:ext>
          </a:extLst>
        </p:spPr>
      </p:pic>
      <p:pic>
        <p:nvPicPr>
          <p:cNvPr id="15371" name="Picture 11" descr="C:\Users\lathomps\AppData\Local\Microsoft\Windows\Temporary Internet Files\Content.IE5\TE3M036K\MC910229341[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52400" y="2822144"/>
            <a:ext cx="1747418" cy="1503274"/>
          </a:xfrm>
          <a:prstGeom prst="rect">
            <a:avLst/>
          </a:prstGeom>
          <a:noFill/>
          <a:extLst>
            <a:ext uri="{909E8E84-426E-40DD-AFC4-6F175D3DCCD1}">
              <a14:hiddenFill xmlns:a14="http://schemas.microsoft.com/office/drawing/2010/main">
                <a:solidFill>
                  <a:srgbClr val="FFFFFF"/>
                </a:solidFill>
              </a14:hiddenFill>
            </a:ext>
          </a:extLst>
        </p:spPr>
      </p:pic>
      <p:pic>
        <p:nvPicPr>
          <p:cNvPr id="15372" name="Picture 12" descr="C:\Users\lathomps\AppData\Local\Microsoft\Windows\Temporary Internet Files\Content.IE5\31LPQ1IS\MC900048786[1].wm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03732" y="5660224"/>
            <a:ext cx="1816913" cy="1054303"/>
          </a:xfrm>
          <a:prstGeom prst="rect">
            <a:avLst/>
          </a:prstGeom>
          <a:noFill/>
          <a:extLst>
            <a:ext uri="{909E8E84-426E-40DD-AFC4-6F175D3DCCD1}">
              <a14:hiddenFill xmlns:a14="http://schemas.microsoft.com/office/drawing/2010/main">
                <a:solidFill>
                  <a:srgbClr val="FFFFFF"/>
                </a:solidFill>
              </a14:hiddenFill>
            </a:ext>
          </a:extLst>
        </p:spPr>
      </p:pic>
      <p:pic>
        <p:nvPicPr>
          <p:cNvPr id="15373" name="Picture 13" descr="C:\Users\lathomps\AppData\Local\Microsoft\Windows\Temporary Internet Files\Content.IE5\6ET4GMTO\MC900048792[1].wmf"/>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592371" y="5959479"/>
            <a:ext cx="1795882" cy="709574"/>
          </a:xfrm>
          <a:prstGeom prst="rect">
            <a:avLst/>
          </a:prstGeom>
          <a:noFill/>
          <a:extLst>
            <a:ext uri="{909E8E84-426E-40DD-AFC4-6F175D3DCCD1}">
              <a14:hiddenFill xmlns:a14="http://schemas.microsoft.com/office/drawing/2010/main">
                <a:solidFill>
                  <a:srgbClr val="FFFFFF"/>
                </a:solidFill>
              </a14:hiddenFill>
            </a:ext>
          </a:extLst>
        </p:spPr>
      </p:pic>
      <p:pic>
        <p:nvPicPr>
          <p:cNvPr id="15375" name="Picture 15" descr="C:\Users\lathomps\AppData\Local\Microsoft\Windows\Temporary Internet Files\Content.IE5\TE3M036K\MC900413024[1].wmf"/>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09666" y="4731633"/>
            <a:ext cx="1714877" cy="830967"/>
          </a:xfrm>
          <a:prstGeom prst="rect">
            <a:avLst/>
          </a:prstGeom>
          <a:noFill/>
          <a:extLst>
            <a:ext uri="{909E8E84-426E-40DD-AFC4-6F175D3DCCD1}">
              <a14:hiddenFill xmlns:a14="http://schemas.microsoft.com/office/drawing/2010/main">
                <a:solidFill>
                  <a:srgbClr val="FFFFFF"/>
                </a:solidFill>
              </a14:hiddenFill>
            </a:ext>
          </a:extLst>
        </p:spPr>
      </p:pic>
      <p:pic>
        <p:nvPicPr>
          <p:cNvPr id="15376" name="Picture 16" descr="C:\Users\lathomps\AppData\Local\Microsoft\Windows\Temporary Internet Files\Content.IE5\CQKE0FAS\MC900358831[1].wm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729380" y="4877258"/>
            <a:ext cx="1685239" cy="1839773"/>
          </a:xfrm>
          <a:prstGeom prst="rect">
            <a:avLst/>
          </a:prstGeom>
          <a:noFill/>
          <a:extLst>
            <a:ext uri="{909E8E84-426E-40DD-AFC4-6F175D3DCCD1}">
              <a14:hiddenFill xmlns:a14="http://schemas.microsoft.com/office/drawing/2010/main">
                <a:solidFill>
                  <a:srgbClr val="FFFFFF"/>
                </a:solidFill>
              </a14:hiddenFill>
            </a:ext>
          </a:extLst>
        </p:spPr>
      </p:pic>
      <p:pic>
        <p:nvPicPr>
          <p:cNvPr id="15377" name="Picture 17" descr="C:\Users\lathomps\AppData\Local\Microsoft\Windows\Temporary Internet Files\Content.IE5\TE3M036K\MC900038651[1].wmf"/>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412189" y="4477981"/>
            <a:ext cx="1179334" cy="798554"/>
          </a:xfrm>
          <a:prstGeom prst="rect">
            <a:avLst/>
          </a:prstGeom>
          <a:noFill/>
          <a:extLst>
            <a:ext uri="{909E8E84-426E-40DD-AFC4-6F175D3DCCD1}">
              <a14:hiddenFill xmlns:a14="http://schemas.microsoft.com/office/drawing/2010/main">
                <a:solidFill>
                  <a:srgbClr val="FFFFFF"/>
                </a:solidFill>
              </a14:hiddenFill>
            </a:ext>
          </a:extLst>
        </p:spPr>
      </p:pic>
      <p:pic>
        <p:nvPicPr>
          <p:cNvPr id="15378" name="Picture 18" descr="C:\Users\lathomps\AppData\Local\Microsoft\Windows\Temporary Internet Files\Content.IE5\CQKE0FAS\MC900435264[1].wmf"/>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752600" y="1441450"/>
            <a:ext cx="1225550" cy="1225550"/>
          </a:xfrm>
          <a:prstGeom prst="rect">
            <a:avLst/>
          </a:prstGeom>
          <a:noFill/>
          <a:extLst>
            <a:ext uri="{909E8E84-426E-40DD-AFC4-6F175D3DCCD1}">
              <a14:hiddenFill xmlns:a14="http://schemas.microsoft.com/office/drawing/2010/main">
                <a:solidFill>
                  <a:srgbClr val="FFFFFF"/>
                </a:solidFill>
              </a14:hiddenFill>
            </a:ext>
          </a:extLst>
        </p:spPr>
      </p:pic>
      <p:pic>
        <p:nvPicPr>
          <p:cNvPr id="15379" name="Picture 19" descr="C:\Users\lathomps\AppData\Local\Microsoft\Windows\Temporary Internet Files\Content.IE5\31LPQ1IS\MC900446078[1].wmf"/>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158524" y="1321918"/>
            <a:ext cx="1232876" cy="1345082"/>
          </a:xfrm>
          <a:prstGeom prst="rect">
            <a:avLst/>
          </a:prstGeom>
          <a:noFill/>
          <a:extLst>
            <a:ext uri="{909E8E84-426E-40DD-AFC4-6F175D3DCCD1}">
              <a14:hiddenFill xmlns:a14="http://schemas.microsoft.com/office/drawing/2010/main">
                <a:solidFill>
                  <a:srgbClr val="FFFFFF"/>
                </a:solidFill>
              </a14:hiddenFill>
            </a:ext>
          </a:extLst>
        </p:spPr>
      </p:pic>
      <p:pic>
        <p:nvPicPr>
          <p:cNvPr id="15380" name="Picture 20" descr="C:\Users\lathomps\AppData\Local\Microsoft\Windows\Temporary Internet Files\Content.IE5\TE3M036K\MC900104836[1].wmf"/>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0383234">
            <a:off x="1932783" y="3129668"/>
            <a:ext cx="1277673" cy="731384"/>
          </a:xfrm>
          <a:prstGeom prst="rect">
            <a:avLst/>
          </a:prstGeom>
          <a:noFill/>
          <a:extLst>
            <a:ext uri="{909E8E84-426E-40DD-AFC4-6F175D3DCCD1}">
              <a14:hiddenFill xmlns:a14="http://schemas.microsoft.com/office/drawing/2010/main">
                <a:solidFill>
                  <a:srgbClr val="FFFFFF"/>
                </a:solidFill>
              </a14:hiddenFill>
            </a:ext>
          </a:extLst>
        </p:spPr>
      </p:pic>
      <p:pic>
        <p:nvPicPr>
          <p:cNvPr id="15381" name="Picture 21" descr="C:\Users\lathomps\AppData\Local\Microsoft\Windows\Temporary Internet Files\Content.IE5\31LPQ1IS\MC900104796[1].wmf"/>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rot="948409">
            <a:off x="5863107" y="3066084"/>
            <a:ext cx="1429228" cy="592764"/>
          </a:xfrm>
          <a:prstGeom prst="rect">
            <a:avLst/>
          </a:prstGeom>
          <a:noFill/>
          <a:extLst>
            <a:ext uri="{909E8E84-426E-40DD-AFC4-6F175D3DCCD1}">
              <a14:hiddenFill xmlns:a14="http://schemas.microsoft.com/office/drawing/2010/main">
                <a:solidFill>
                  <a:srgbClr val="FFFFFF"/>
                </a:solidFill>
              </a14:hiddenFill>
            </a:ext>
          </a:extLst>
        </p:spPr>
      </p:pic>
      <p:pic>
        <p:nvPicPr>
          <p:cNvPr id="15382" name="Picture 22" descr="C:\Users\lathomps\AppData\Local\Microsoft\Windows\Temporary Internet Files\Content.IE5\CQKE0FAS\MC900434752[1].png"/>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798568" y="4106547"/>
            <a:ext cx="998076" cy="998076"/>
          </a:xfrm>
          <a:prstGeom prst="rect">
            <a:avLst/>
          </a:prstGeom>
          <a:noFill/>
          <a:extLst>
            <a:ext uri="{909E8E84-426E-40DD-AFC4-6F175D3DCCD1}">
              <a14:hiddenFill xmlns:a14="http://schemas.microsoft.com/office/drawing/2010/main">
                <a:solidFill>
                  <a:srgbClr val="FFFFFF"/>
                </a:solidFill>
              </a14:hiddenFill>
            </a:ext>
          </a:extLst>
        </p:spPr>
      </p:pic>
      <p:pic>
        <p:nvPicPr>
          <p:cNvPr id="15383" name="Picture 23" descr="C:\Users\lathomps\AppData\Local\Microsoft\Windows\Temporary Internet Files\Content.IE5\CQKE0FAS\MC900441246[1].jp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5173455" y="4106547"/>
            <a:ext cx="904247" cy="11699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Urbanization</a:t>
            </a:r>
            <a:endParaRPr lang="en-US" b="1" dirty="0"/>
          </a:p>
        </p:txBody>
      </p:sp>
      <p:sp>
        <p:nvSpPr>
          <p:cNvPr id="3" name="Content Placeholder 2"/>
          <p:cNvSpPr>
            <a:spLocks noGrp="1"/>
          </p:cNvSpPr>
          <p:nvPr>
            <p:ph sz="quarter" idx="1"/>
          </p:nvPr>
        </p:nvSpPr>
        <p:spPr>
          <a:xfrm>
            <a:off x="152400" y="1527048"/>
            <a:ext cx="8839200" cy="4873752"/>
          </a:xfrm>
        </p:spPr>
        <p:txBody>
          <a:bodyPr>
            <a:normAutofit lnSpcReduction="10000"/>
          </a:bodyPr>
          <a:lstStyle/>
          <a:p>
            <a:pPr fontAlgn="auto">
              <a:spcAft>
                <a:spcPts val="0"/>
              </a:spcAft>
              <a:buFont typeface="Arial" pitchFamily="34" charset="0"/>
              <a:buChar char="•"/>
              <a:defRPr/>
            </a:pPr>
            <a:r>
              <a:rPr lang="en-US" dirty="0"/>
              <a:t>Why did cities </a:t>
            </a:r>
            <a:r>
              <a:rPr lang="en-US" i="1" dirty="0"/>
              <a:t>(“urban” areas) </a:t>
            </a:r>
            <a:r>
              <a:rPr lang="en-US" dirty="0"/>
              <a:t>grow</a:t>
            </a:r>
            <a:r>
              <a:rPr lang="en-US" dirty="0" smtClean="0"/>
              <a:t>?</a:t>
            </a:r>
          </a:p>
          <a:p>
            <a:pPr marL="0" indent="0" fontAlgn="auto">
              <a:spcAft>
                <a:spcPts val="0"/>
              </a:spcAft>
              <a:buNone/>
              <a:defRPr/>
            </a:pPr>
            <a:endParaRPr lang="en-US" dirty="0" smtClean="0"/>
          </a:p>
          <a:p>
            <a:pPr fontAlgn="auto">
              <a:spcAft>
                <a:spcPts val="0"/>
              </a:spcAft>
              <a:buFont typeface="Arial" pitchFamily="34" charset="0"/>
              <a:buChar char="•"/>
              <a:defRPr/>
            </a:pPr>
            <a:r>
              <a:rPr lang="en-US" dirty="0" smtClean="0"/>
              <a:t>Migration of African-Americans north</a:t>
            </a:r>
          </a:p>
          <a:p>
            <a:pPr fontAlgn="auto">
              <a:spcAft>
                <a:spcPts val="0"/>
              </a:spcAft>
              <a:buFont typeface="Arial" pitchFamily="34" charset="0"/>
              <a:buChar char="•"/>
              <a:defRPr/>
            </a:pPr>
            <a:r>
              <a:rPr lang="en-US" dirty="0" smtClean="0"/>
              <a:t>Improved transportation</a:t>
            </a:r>
          </a:p>
          <a:p>
            <a:pPr lvl="1">
              <a:buFont typeface="Arial" pitchFamily="34" charset="0"/>
              <a:buChar char="•"/>
              <a:defRPr/>
            </a:pPr>
            <a:r>
              <a:rPr lang="en-US" dirty="0" smtClean="0"/>
              <a:t>Railroads are old news – cars?!  </a:t>
            </a:r>
            <a:r>
              <a:rPr lang="en-US" dirty="0" smtClean="0">
                <a:sym typeface="Wingdings" pitchFamily="2" charset="2"/>
              </a:rPr>
              <a:t></a:t>
            </a:r>
            <a:endParaRPr lang="en-US" dirty="0"/>
          </a:p>
          <a:p>
            <a:pPr fontAlgn="auto">
              <a:spcAft>
                <a:spcPts val="0"/>
              </a:spcAft>
              <a:buFont typeface="Arial" pitchFamily="34" charset="0"/>
              <a:buChar char="•"/>
              <a:defRPr/>
            </a:pPr>
            <a:r>
              <a:rPr lang="en-US" dirty="0"/>
              <a:t>Immigration</a:t>
            </a:r>
          </a:p>
          <a:p>
            <a:pPr lvl="1" fontAlgn="auto">
              <a:spcAft>
                <a:spcPts val="0"/>
              </a:spcAft>
              <a:buFont typeface="Arial" pitchFamily="34" charset="0"/>
              <a:buChar char="–"/>
              <a:defRPr/>
            </a:pPr>
            <a:r>
              <a:rPr lang="en-US" dirty="0"/>
              <a:t>LARGE amounts of immigrants coming to the US</a:t>
            </a:r>
          </a:p>
          <a:p>
            <a:pPr fontAlgn="auto">
              <a:spcAft>
                <a:spcPts val="0"/>
              </a:spcAft>
              <a:buFont typeface="Arial" pitchFamily="34" charset="0"/>
              <a:buChar char="•"/>
              <a:defRPr/>
            </a:pPr>
            <a:r>
              <a:rPr lang="en-US" dirty="0"/>
              <a:t>Industrialization</a:t>
            </a:r>
          </a:p>
          <a:p>
            <a:pPr lvl="1" fontAlgn="auto">
              <a:spcAft>
                <a:spcPts val="0"/>
              </a:spcAft>
              <a:buFont typeface="Arial" pitchFamily="34" charset="0"/>
              <a:buChar char="–"/>
              <a:defRPr/>
            </a:pPr>
            <a:r>
              <a:rPr lang="en-US" dirty="0"/>
              <a:t>Factories grew</a:t>
            </a:r>
          </a:p>
          <a:p>
            <a:pPr fontAlgn="auto">
              <a:spcAft>
                <a:spcPts val="0"/>
              </a:spcAft>
              <a:buFont typeface="Arial" pitchFamily="34" charset="0"/>
              <a:buChar char="•"/>
              <a:defRPr/>
            </a:pPr>
            <a:r>
              <a:rPr lang="en-US" dirty="0"/>
              <a:t>Rural -&gt; urban migration</a:t>
            </a:r>
          </a:p>
          <a:p>
            <a:pPr lvl="1" fontAlgn="auto">
              <a:spcAft>
                <a:spcPts val="0"/>
              </a:spcAft>
              <a:buFont typeface="Arial" pitchFamily="34" charset="0"/>
              <a:buChar char="–"/>
              <a:defRPr/>
            </a:pPr>
            <a:r>
              <a:rPr lang="en-US" dirty="0"/>
              <a:t>People move from farms to </a:t>
            </a:r>
            <a:r>
              <a:rPr lang="en-US" dirty="0" smtClean="0"/>
              <a:t>cities</a:t>
            </a:r>
            <a:endParaRPr lang="en-US" dirty="0"/>
          </a:p>
        </p:txBody>
      </p:sp>
      <p:pic>
        <p:nvPicPr>
          <p:cNvPr id="7170" name="Picture 2" descr="http://images.wikia.com/uncyclopedia/images/5/5e/Old_fashioned_automobi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0"/>
            <a:ext cx="2478694" cy="2398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1704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Living Conditions</a:t>
            </a:r>
            <a:endParaRPr lang="en-US" b="1" dirty="0"/>
          </a:p>
        </p:txBody>
      </p:sp>
      <p:sp>
        <p:nvSpPr>
          <p:cNvPr id="3" name="Content Placeholder 2"/>
          <p:cNvSpPr>
            <a:spLocks noGrp="1"/>
          </p:cNvSpPr>
          <p:nvPr>
            <p:ph sz="quarter" idx="1"/>
          </p:nvPr>
        </p:nvSpPr>
        <p:spPr>
          <a:xfrm>
            <a:off x="152400" y="1527048"/>
            <a:ext cx="8653272" cy="4797552"/>
          </a:xfrm>
        </p:spPr>
        <p:txBody>
          <a:bodyPr>
            <a:normAutofit/>
          </a:bodyPr>
          <a:lstStyle/>
          <a:p>
            <a:r>
              <a:rPr lang="en-US" dirty="0"/>
              <a:t>What were living conditions like in urban areas</a:t>
            </a:r>
            <a:r>
              <a:rPr lang="en-US" dirty="0" smtClean="0"/>
              <a:t>?</a:t>
            </a:r>
          </a:p>
          <a:p>
            <a:pPr marL="0" indent="0">
              <a:buNone/>
            </a:pPr>
            <a:endParaRPr lang="en-US" dirty="0" smtClean="0"/>
          </a:p>
          <a:p>
            <a:pPr marL="0" indent="0">
              <a:buNone/>
            </a:pPr>
            <a:endParaRPr lang="en-US" dirty="0"/>
          </a:p>
          <a:p>
            <a:r>
              <a:rPr lang="en-US" dirty="0" smtClean="0"/>
              <a:t>Overcrowded</a:t>
            </a:r>
            <a:endParaRPr lang="en-US" dirty="0"/>
          </a:p>
          <a:p>
            <a:r>
              <a:rPr lang="en-US" dirty="0"/>
              <a:t>Tenements</a:t>
            </a:r>
          </a:p>
          <a:p>
            <a:pPr lvl="1"/>
            <a:r>
              <a:rPr lang="en-US" dirty="0" smtClean="0"/>
              <a:t>A building where rooms are rented</a:t>
            </a:r>
          </a:p>
          <a:p>
            <a:pPr lvl="2"/>
            <a:r>
              <a:rPr lang="en-US" dirty="0" smtClean="0">
                <a:solidFill>
                  <a:schemeClr val="bg1">
                    <a:lumMod val="50000"/>
                  </a:schemeClr>
                </a:solidFill>
              </a:rPr>
              <a:t>Apartment?</a:t>
            </a:r>
            <a:endParaRPr lang="en-US" dirty="0">
              <a:solidFill>
                <a:schemeClr val="bg1">
                  <a:lumMod val="50000"/>
                </a:schemeClr>
              </a:solidFill>
            </a:endParaRPr>
          </a:p>
          <a:p>
            <a:r>
              <a:rPr lang="en-US" dirty="0" smtClean="0"/>
              <a:t>Ghettos</a:t>
            </a:r>
            <a:endParaRPr lang="en-US" dirty="0"/>
          </a:p>
          <a:p>
            <a:pPr lvl="1"/>
            <a:r>
              <a:rPr lang="en-US" dirty="0" smtClean="0"/>
              <a:t>Specific neighborhood where a minority </a:t>
            </a:r>
            <a:r>
              <a:rPr lang="en-US" dirty="0"/>
              <a:t>group </a:t>
            </a:r>
            <a:r>
              <a:rPr lang="en-US" dirty="0" smtClean="0"/>
              <a:t>lives; usually in poverty</a:t>
            </a:r>
          </a:p>
          <a:p>
            <a:pPr marL="0" indent="0">
              <a:buNone/>
            </a:pPr>
            <a:endParaRPr lang="en-US" dirty="0"/>
          </a:p>
        </p:txBody>
      </p:sp>
      <p:pic>
        <p:nvPicPr>
          <p:cNvPr id="8196" name="Picture 4" descr="http://upload.wikimedia.org/wikipedia/commons/d/d8/LowerEastSideTenemen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2362200"/>
            <a:ext cx="386080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6149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descr="m197810270065[1]"/>
          <p:cNvPicPr>
            <a:picLocks noChangeAspect="1" noChangeArrowheads="1"/>
          </p:cNvPicPr>
          <p:nvPr/>
        </p:nvPicPr>
        <p:blipFill>
          <a:blip r:embed="rId2" cstate="print"/>
          <a:srcRect/>
          <a:stretch>
            <a:fillRect/>
          </a:stretch>
        </p:blipFill>
        <p:spPr bwMode="auto">
          <a:xfrm>
            <a:off x="0" y="0"/>
            <a:ext cx="9158868" cy="6858000"/>
          </a:xfrm>
          <a:prstGeom prst="rect">
            <a:avLst/>
          </a:prstGeom>
          <a:noFill/>
        </p:spPr>
      </p:pic>
    </p:spTree>
    <p:extLst>
      <p:ext uri="{BB962C8B-B14F-4D97-AF65-F5344CB8AC3E}">
        <p14:creationId xmlns:p14="http://schemas.microsoft.com/office/powerpoint/2010/main" val="1843908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descr="m197810280057[1]"/>
          <p:cNvPicPr>
            <a:picLocks noChangeAspect="1" noChangeArrowheads="1"/>
          </p:cNvPicPr>
          <p:nvPr/>
        </p:nvPicPr>
        <p:blipFill>
          <a:blip r:embed="rId2" cstate="print"/>
          <a:srcRect/>
          <a:stretch>
            <a:fillRect/>
          </a:stretch>
        </p:blipFill>
        <p:spPr bwMode="auto">
          <a:xfrm>
            <a:off x="0" y="-1"/>
            <a:ext cx="9144000" cy="6867827"/>
          </a:xfrm>
          <a:prstGeom prst="rect">
            <a:avLst/>
          </a:prstGeom>
          <a:noFill/>
        </p:spPr>
      </p:pic>
    </p:spTree>
    <p:extLst>
      <p:ext uri="{BB962C8B-B14F-4D97-AF65-F5344CB8AC3E}">
        <p14:creationId xmlns:p14="http://schemas.microsoft.com/office/powerpoint/2010/main" val="2197866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4" name="Picture 4" descr="tenement-yard[1]"/>
          <p:cNvPicPr>
            <a:picLocks noChangeAspect="1" noChangeArrowheads="1"/>
          </p:cNvPicPr>
          <p:nvPr/>
        </p:nvPicPr>
        <p:blipFill>
          <a:blip r:embed="rId2" cstate="print"/>
          <a:srcRect/>
          <a:stretch>
            <a:fillRect/>
          </a:stretch>
        </p:blipFill>
        <p:spPr bwMode="auto">
          <a:xfrm>
            <a:off x="0" y="0"/>
            <a:ext cx="9145369" cy="6858000"/>
          </a:xfrm>
          <a:prstGeom prst="rect">
            <a:avLst/>
          </a:prstGeom>
          <a:noFill/>
        </p:spPr>
      </p:pic>
    </p:spTree>
    <p:extLst>
      <p:ext uri="{BB962C8B-B14F-4D97-AF65-F5344CB8AC3E}">
        <p14:creationId xmlns:p14="http://schemas.microsoft.com/office/powerpoint/2010/main" val="110334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tenement[1]"/>
          <p:cNvPicPr>
            <a:picLocks noChangeAspect="1" noChangeArrowheads="1"/>
          </p:cNvPicPr>
          <p:nvPr/>
        </p:nvPicPr>
        <p:blipFill>
          <a:blip r:embed="rId2" cstate="print"/>
          <a:srcRect/>
          <a:stretch>
            <a:fillRect/>
          </a:stretch>
        </p:blipFill>
        <p:spPr bwMode="auto">
          <a:xfrm>
            <a:off x="0" y="2309"/>
            <a:ext cx="9144000" cy="6869796"/>
          </a:xfrm>
          <a:prstGeom prst="rect">
            <a:avLst/>
          </a:prstGeom>
          <a:noFill/>
        </p:spPr>
      </p:pic>
    </p:spTree>
    <p:extLst>
      <p:ext uri="{BB962C8B-B14F-4D97-AF65-F5344CB8AC3E}">
        <p14:creationId xmlns:p14="http://schemas.microsoft.com/office/powerpoint/2010/main" val="40868555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502</TotalTime>
  <Words>1012</Words>
  <Application>Microsoft Office PowerPoint</Application>
  <PresentationFormat>On-screen Show (4:3)</PresentationFormat>
  <Paragraphs>147</Paragraphs>
  <Slides>33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Arial Unicode MS</vt:lpstr>
      <vt:lpstr>Arial</vt:lpstr>
      <vt:lpstr>Calibri</vt:lpstr>
      <vt:lpstr>Georgia</vt:lpstr>
      <vt:lpstr>Symbol</vt:lpstr>
      <vt:lpstr>Wingdings</vt:lpstr>
      <vt:lpstr>Wingdings 2</vt:lpstr>
      <vt:lpstr>Civic</vt:lpstr>
      <vt:lpstr>An Immigrant’s Journey to America</vt:lpstr>
      <vt:lpstr>Reasons for Immigration</vt:lpstr>
      <vt:lpstr>The Journey</vt:lpstr>
      <vt:lpstr>Urbanization</vt:lpstr>
      <vt:lpstr>Living Conditions</vt:lpstr>
      <vt:lpstr>PowerPoint Presentation</vt:lpstr>
      <vt:lpstr>PowerPoint Presentation</vt:lpstr>
      <vt:lpstr>PowerPoint Presentation</vt:lpstr>
      <vt:lpstr>PowerPoint Presentation</vt:lpstr>
      <vt:lpstr>Political Machines</vt:lpstr>
      <vt:lpstr>William “Boss” Tweed</vt:lpstr>
      <vt:lpstr>Treatment of Immigrants</vt:lpstr>
      <vt:lpstr>Nativists</vt:lpstr>
      <vt:lpstr>Chinese Exclusion Act</vt:lpstr>
      <vt:lpstr>Gentleman’s Agreement with Japan</vt:lpstr>
      <vt:lpstr>Reforms</vt:lpstr>
      <vt:lpstr>PowerPoint Presentation</vt:lpstr>
      <vt:lpstr>The immigrant family above is pictured with all of the family’s possessions.</vt:lpstr>
      <vt:lpstr>A blind beggar sells cigars on the street, hoping to make enough money to pay for a meal and a bed.</vt:lpstr>
      <vt:lpstr>This photograph shows children moving trash one wheelbarrow at a time – exposing child labor.</vt:lpstr>
      <vt:lpstr>These children are sleeping outdoors – huddled together for warmth.</vt:lpstr>
      <vt:lpstr>Often, children would huddle together near grids on the street hoping to be warmed by the vents.</vt:lpstr>
      <vt:lpstr>From How the Other Half Lives,  by Jacob Riis</vt:lpstr>
      <vt:lpstr>The poor were frequently found drunk or ill to the point of death on the streets.  Freezing to death was entirely possible. </vt:lpstr>
      <vt:lpstr>This man is spreading his sleeping tic on top of two barrels – the basement will very likely flood.</vt:lpstr>
      <vt:lpstr>Frequently, low paid workers would try to save money by sharing a room.  Overcrowding bred disease.</vt:lpstr>
      <vt:lpstr>Riis asked his readers to consider: Does the poor baby in this photograph inherit justice and equality?  Or does the United States need to take action to insure that working people can provide for the basic needs of their families? </vt:lpstr>
      <vt:lpstr>Reforms</vt:lpstr>
      <vt:lpstr> The HULL-HOUSE was the FIRST . . . </vt:lpstr>
      <vt:lpstr>PowerPoint Presentation</vt:lpstr>
      <vt:lpstr>PowerPoint Presentation</vt:lpstr>
      <vt:lpstr>Think about it</vt:lpstr>
      <vt:lpstr>Contributions of Immigrants</vt:lpstr>
    </vt:vector>
  </TitlesOfParts>
  <Company>Virginia Beach City Public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the Other Half Lives, a photo essay by Jacob Riis</dc:title>
  <dc:creator>Adam Patrick Henry</dc:creator>
  <cp:lastModifiedBy>Vickie J. Dean</cp:lastModifiedBy>
  <cp:revision>25</cp:revision>
  <dcterms:created xsi:type="dcterms:W3CDTF">2009-11-05T14:55:44Z</dcterms:created>
  <dcterms:modified xsi:type="dcterms:W3CDTF">2014-11-06T15:05:39Z</dcterms:modified>
</cp:coreProperties>
</file>